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Lora" pitchFamily="2" charset="0"/>
      <p:regular r:id="rId13"/>
    </p:embeddedFont>
    <p:embeddedFont>
      <p:font typeface="Montserrat" panose="00000500000000000000" pitchFamily="2" charset="0"/>
      <p:regular r:id="rId14"/>
      <p:bold r:id="rId15"/>
      <p:italic r:id="rId16"/>
      <p:boldItalic r:id="rId17"/>
    </p:embeddedFont>
    <p:embeddedFont>
      <p:font typeface="Montserrat Bold" panose="00000800000000000000" pitchFamily="2" charset="0"/>
      <p:regular r:id="rId18"/>
      <p:bold r:id="rId19"/>
    </p:embeddedFont>
    <p:embeddedFont>
      <p:font typeface="Montserrat Ultra-Bold" panose="020B0604020202020204" charset="0"/>
      <p:regular r:id="rId20"/>
    </p:embeddedFont>
    <p:embeddedFont>
      <p:font typeface="Quicksand" panose="020B0604020202020204" charset="0"/>
      <p:regular r:id="rId21"/>
    </p:embeddedFont>
    <p:embeddedFont>
      <p:font typeface="Quicksan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598D"/>
        </a:solidFill>
        <a:effectLst/>
      </p:bgPr>
    </p:bg>
    <p:spTree>
      <p:nvGrpSpPr>
        <p:cNvPr id="1" name=""/>
        <p:cNvGrpSpPr/>
        <p:nvPr/>
      </p:nvGrpSpPr>
      <p:grpSpPr>
        <a:xfrm>
          <a:off x="0" y="0"/>
          <a:ext cx="0" cy="0"/>
          <a:chOff x="0" y="0"/>
          <a:chExt cx="0" cy="0"/>
        </a:xfrm>
      </p:grpSpPr>
      <p:grpSp>
        <p:nvGrpSpPr>
          <p:cNvPr id="2" name="Group 2"/>
          <p:cNvGrpSpPr/>
          <p:nvPr/>
        </p:nvGrpSpPr>
        <p:grpSpPr>
          <a:xfrm>
            <a:off x="10822034" y="0"/>
            <a:ext cx="7465966" cy="10287000"/>
            <a:chOff x="0" y="0"/>
            <a:chExt cx="9954622"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2783" r="22783"/>
            <a:stretch>
              <a:fillRect/>
            </a:stretch>
          </p:blipFill>
          <p:spPr>
            <a:xfrm>
              <a:off x="0" y="0"/>
              <a:ext cx="9954622" cy="13716000"/>
            </a:xfrm>
            <a:prstGeom prst="rect">
              <a:avLst/>
            </a:prstGeom>
          </p:spPr>
        </p:pic>
      </p:grpSp>
      <p:sp>
        <p:nvSpPr>
          <p:cNvPr id="4" name="Freeform 4"/>
          <p:cNvSpPr/>
          <p:nvPr/>
        </p:nvSpPr>
        <p:spPr>
          <a:xfrm rot="-5400000">
            <a:off x="17546123" y="831716"/>
            <a:ext cx="700391" cy="175098"/>
          </a:xfrm>
          <a:custGeom>
            <a:avLst/>
            <a:gdLst/>
            <a:ahLst/>
            <a:cxnLst/>
            <a:rect l="l" t="t" r="r" b="b"/>
            <a:pathLst>
              <a:path w="700391" h="175098">
                <a:moveTo>
                  <a:pt x="0" y="0"/>
                </a:moveTo>
                <a:lnTo>
                  <a:pt x="700391" y="0"/>
                </a:lnTo>
                <a:lnTo>
                  <a:pt x="700391" y="175098"/>
                </a:lnTo>
                <a:lnTo>
                  <a:pt x="0" y="175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009775"/>
            <a:ext cx="10198751" cy="2282825"/>
          </a:xfrm>
          <a:prstGeom prst="rect">
            <a:avLst/>
          </a:prstGeom>
        </p:spPr>
        <p:txBody>
          <a:bodyPr lIns="0" tIns="0" rIns="0" bIns="0" rtlCol="0" anchor="t">
            <a:spAutoFit/>
          </a:bodyPr>
          <a:lstStyle/>
          <a:p>
            <a:pPr algn="l">
              <a:lnSpc>
                <a:spcPts val="9099"/>
              </a:lnSpc>
            </a:pPr>
            <a:r>
              <a:rPr lang="en-US" sz="6999" b="1">
                <a:solidFill>
                  <a:srgbClr val="FFFFFF"/>
                </a:solidFill>
                <a:latin typeface="Montserrat Ultra-Bold"/>
                <a:ea typeface="Montserrat Ultra-Bold"/>
                <a:cs typeface="Montserrat Ultra-Bold"/>
                <a:sym typeface="Montserrat Ultra-Bold"/>
              </a:rPr>
              <a:t>CSE Department Chatbot</a:t>
            </a:r>
          </a:p>
        </p:txBody>
      </p:sp>
      <p:sp>
        <p:nvSpPr>
          <p:cNvPr id="6" name="AutoShape 6"/>
          <p:cNvSpPr/>
          <p:nvPr/>
        </p:nvSpPr>
        <p:spPr>
          <a:xfrm flipV="1">
            <a:off x="0" y="9334472"/>
            <a:ext cx="18288000" cy="3"/>
          </a:xfrm>
          <a:prstGeom prst="line">
            <a:avLst/>
          </a:prstGeom>
          <a:ln w="28575" cap="rnd">
            <a:solidFill>
              <a:srgbClr val="FFFFFF"/>
            </a:solidFill>
            <a:prstDash val="solid"/>
            <a:headEnd type="none" w="sm" len="sm"/>
            <a:tailEnd type="none" w="sm" len="sm"/>
          </a:ln>
        </p:spPr>
      </p:sp>
      <p:sp>
        <p:nvSpPr>
          <p:cNvPr id="7" name="AutoShape 7"/>
          <p:cNvSpPr/>
          <p:nvPr/>
        </p:nvSpPr>
        <p:spPr>
          <a:xfrm>
            <a:off x="1028700" y="4344988"/>
            <a:ext cx="2261045" cy="0"/>
          </a:xfrm>
          <a:prstGeom prst="line">
            <a:avLst/>
          </a:prstGeom>
          <a:ln w="104775" cap="rnd">
            <a:solidFill>
              <a:srgbClr val="FFFFFF"/>
            </a:solidFill>
            <a:prstDash val="solid"/>
            <a:headEnd type="none" w="sm" len="sm"/>
            <a:tailEnd type="none" w="sm" len="sm"/>
          </a:ln>
        </p:spPr>
      </p:sp>
      <p:sp>
        <p:nvSpPr>
          <p:cNvPr id="8" name="TextBox 8"/>
          <p:cNvSpPr txBox="1"/>
          <p:nvPr/>
        </p:nvSpPr>
        <p:spPr>
          <a:xfrm>
            <a:off x="1028700" y="5091747"/>
            <a:ext cx="8623244" cy="3919221"/>
          </a:xfrm>
          <a:prstGeom prst="rect">
            <a:avLst/>
          </a:prstGeom>
        </p:spPr>
        <p:txBody>
          <a:bodyPr lIns="0" tIns="0" rIns="0" bIns="0" rtlCol="0" anchor="t">
            <a:spAutoFit/>
          </a:bodyPr>
          <a:lstStyle/>
          <a:p>
            <a:pPr algn="l">
              <a:lnSpc>
                <a:spcPts val="4479"/>
              </a:lnSpc>
            </a:pPr>
            <a:r>
              <a:rPr lang="en-US" sz="3199">
                <a:solidFill>
                  <a:srgbClr val="FFFFFF"/>
                </a:solidFill>
                <a:latin typeface="Quicksand"/>
                <a:ea typeface="Quicksand"/>
                <a:cs typeface="Quicksand"/>
                <a:sym typeface="Quicksand"/>
              </a:rPr>
              <a:t>Mini Project for CSE Department</a:t>
            </a:r>
          </a:p>
          <a:p>
            <a:pPr algn="l">
              <a:lnSpc>
                <a:spcPts val="4479"/>
              </a:lnSpc>
            </a:pPr>
            <a:r>
              <a:rPr lang="en-US" sz="3199">
                <a:solidFill>
                  <a:srgbClr val="FFFFFF"/>
                </a:solidFill>
                <a:latin typeface="Quicksand"/>
                <a:ea typeface="Quicksand"/>
                <a:cs typeface="Quicksand"/>
                <a:sym typeface="Quicksand"/>
              </a:rPr>
              <a:t>Anushka Negi</a:t>
            </a:r>
          </a:p>
          <a:p>
            <a:pPr algn="l">
              <a:lnSpc>
                <a:spcPts val="4479"/>
              </a:lnSpc>
            </a:pPr>
            <a:r>
              <a:rPr lang="en-US" sz="3199">
                <a:solidFill>
                  <a:srgbClr val="FFFFFF"/>
                </a:solidFill>
                <a:latin typeface="Quicksand"/>
                <a:ea typeface="Quicksand"/>
                <a:cs typeface="Quicksand"/>
                <a:sym typeface="Quicksand"/>
              </a:rPr>
              <a:t>[B.Tech CSE (III - Sem)]</a:t>
            </a:r>
          </a:p>
          <a:p>
            <a:pPr algn="l">
              <a:lnSpc>
                <a:spcPts val="4479"/>
              </a:lnSpc>
            </a:pPr>
            <a:r>
              <a:rPr lang="en-US" sz="3199">
                <a:solidFill>
                  <a:srgbClr val="FFFFFF"/>
                </a:solidFill>
                <a:latin typeface="Quicksand"/>
                <a:ea typeface="Quicksand"/>
                <a:cs typeface="Quicksand"/>
                <a:sym typeface="Quicksand"/>
              </a:rPr>
              <a:t>Section: K1</a:t>
            </a:r>
          </a:p>
          <a:p>
            <a:pPr algn="l">
              <a:lnSpc>
                <a:spcPts val="4479"/>
              </a:lnSpc>
            </a:pPr>
            <a:r>
              <a:rPr lang="en-US" sz="3199">
                <a:solidFill>
                  <a:srgbClr val="FFFFFF"/>
                </a:solidFill>
                <a:latin typeface="Quicksand"/>
                <a:ea typeface="Quicksand"/>
                <a:cs typeface="Quicksand"/>
                <a:sym typeface="Quicksand"/>
              </a:rPr>
              <a:t>University Roll No: 2318473</a:t>
            </a:r>
          </a:p>
          <a:p>
            <a:pPr algn="l">
              <a:lnSpc>
                <a:spcPts val="4479"/>
              </a:lnSpc>
            </a:pPr>
            <a:r>
              <a:rPr lang="en-US" sz="3199">
                <a:solidFill>
                  <a:srgbClr val="FFFFFF"/>
                </a:solidFill>
                <a:latin typeface="Quicksand"/>
                <a:ea typeface="Quicksand"/>
                <a:cs typeface="Quicksand"/>
                <a:sym typeface="Quicksand"/>
              </a:rPr>
              <a:t>[Graphic Era Hill University Dehradun]</a:t>
            </a:r>
          </a:p>
          <a:p>
            <a:pPr algn="l">
              <a:lnSpc>
                <a:spcPts val="4479"/>
              </a:lnSpc>
            </a:pPr>
            <a:endParaRPr lang="en-US" sz="3199">
              <a:solidFill>
                <a:srgbClr val="FFFFFF"/>
              </a:solidFill>
              <a:latin typeface="Quicksand"/>
              <a:ea typeface="Quicksand"/>
              <a:cs typeface="Quicksand"/>
              <a:sym typeface="Quicksand"/>
            </a:endParaRPr>
          </a:p>
        </p:txBody>
      </p:sp>
    </p:spTree>
  </p:cSld>
  <p:clrMapOvr>
    <a:masterClrMapping/>
  </p:clrMapOvr>
  <p:timing>
    <p:tnLst>
      <p:par>
        <p:cTn id="1" dur="indefinite" restart="never" nodeType="tmRoot">
          <p:childTnLst>
            <p:video>
              <p:cMediaNode vol="0">
                <p:cTn id="2" fill="remove"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586" y="4156485"/>
            <a:ext cx="5581412" cy="5377300"/>
          </a:xfrm>
          <a:custGeom>
            <a:avLst/>
            <a:gdLst/>
            <a:ahLst/>
            <a:cxnLst/>
            <a:rect l="l" t="t" r="r" b="b"/>
            <a:pathLst>
              <a:path w="5581412" h="5377300">
                <a:moveTo>
                  <a:pt x="0" y="0"/>
                </a:moveTo>
                <a:lnTo>
                  <a:pt x="5581412" y="0"/>
                </a:lnTo>
                <a:lnTo>
                  <a:pt x="5581412" y="5377300"/>
                </a:lnTo>
                <a:lnTo>
                  <a:pt x="0" y="5377300"/>
                </a:lnTo>
                <a:lnTo>
                  <a:pt x="0" y="0"/>
                </a:lnTo>
                <a:close/>
              </a:path>
            </a:pathLst>
          </a:custGeom>
          <a:blipFill>
            <a:blip r:embed="rId3"/>
            <a:stretch>
              <a:fillRect l="-1918" t="-6576" r="-6336" b="-5787"/>
            </a:stretch>
          </a:blipFill>
        </p:spPr>
      </p:sp>
      <p:sp>
        <p:nvSpPr>
          <p:cNvPr id="3" name="AutoShape 3"/>
          <p:cNvSpPr/>
          <p:nvPr/>
        </p:nvSpPr>
        <p:spPr>
          <a:xfrm>
            <a:off x="1" y="9533786"/>
            <a:ext cx="18288000" cy="0"/>
          </a:xfrm>
          <a:prstGeom prst="line">
            <a:avLst/>
          </a:prstGeom>
          <a:ln w="28575" cap="rnd">
            <a:solidFill>
              <a:srgbClr val="D9D9D9"/>
            </a:solidFill>
            <a:prstDash val="solid"/>
            <a:headEnd type="none" w="sm" len="sm"/>
            <a:tailEnd type="none" w="sm" len="sm"/>
          </a:ln>
        </p:spPr>
      </p:sp>
      <p:sp>
        <p:nvSpPr>
          <p:cNvPr id="4" name="Freeform 4"/>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5" name="AutoShape 5"/>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6" name="TextBox 6"/>
          <p:cNvSpPr txBox="1"/>
          <p:nvPr/>
        </p:nvSpPr>
        <p:spPr>
          <a:xfrm>
            <a:off x="7919779" y="3352627"/>
            <a:ext cx="5667704" cy="963930"/>
          </a:xfrm>
          <a:prstGeom prst="rect">
            <a:avLst/>
          </a:prstGeom>
        </p:spPr>
        <p:txBody>
          <a:bodyPr lIns="0" tIns="0" rIns="0" bIns="0" rtlCol="0" anchor="t">
            <a:spAutoFit/>
          </a:bodyPr>
          <a:lstStyle/>
          <a:p>
            <a:pPr algn="l">
              <a:lnSpc>
                <a:spcPts val="7200"/>
              </a:lnSpc>
              <a:spcBef>
                <a:spcPct val="0"/>
              </a:spcBef>
            </a:pPr>
            <a:r>
              <a:rPr lang="en-US" sz="7200" b="1">
                <a:solidFill>
                  <a:srgbClr val="19598D"/>
                </a:solidFill>
                <a:latin typeface="Montserrat Ultra-Bold"/>
                <a:ea typeface="Montserrat Ultra-Bold"/>
                <a:cs typeface="Montserrat Ultra-Bold"/>
                <a:sym typeface="Montserrat Ultra-Bold"/>
              </a:rPr>
              <a:t>THANKYOU</a:t>
            </a:r>
          </a:p>
        </p:txBody>
      </p:sp>
      <p:sp>
        <p:nvSpPr>
          <p:cNvPr id="7" name="TextBox 7"/>
          <p:cNvSpPr txBox="1"/>
          <p:nvPr/>
        </p:nvSpPr>
        <p:spPr>
          <a:xfrm>
            <a:off x="6641012" y="4669954"/>
            <a:ext cx="9334886" cy="896913"/>
          </a:xfrm>
          <a:prstGeom prst="rect">
            <a:avLst/>
          </a:prstGeom>
        </p:spPr>
        <p:txBody>
          <a:bodyPr lIns="0" tIns="0" rIns="0" bIns="0" rtlCol="0" anchor="t">
            <a:spAutoFit/>
          </a:bodyPr>
          <a:lstStyle/>
          <a:p>
            <a:pPr algn="just">
              <a:lnSpc>
                <a:spcPts val="3779"/>
              </a:lnSpc>
            </a:pPr>
            <a:r>
              <a:rPr lang="en-US" sz="2700">
                <a:solidFill>
                  <a:srgbClr val="000000"/>
                </a:solidFill>
                <a:latin typeface="Quicksand"/>
                <a:ea typeface="Quicksand"/>
                <a:cs typeface="Quicksand"/>
                <a:sym typeface="Quicksand"/>
              </a:rPr>
              <a:t>"The future of technology lies in intelligent conversations."</a:t>
            </a:r>
          </a:p>
          <a:p>
            <a:pPr algn="just">
              <a:lnSpc>
                <a:spcPts val="3397"/>
              </a:lnSpc>
            </a:pPr>
            <a:endParaRPr lang="en-US" sz="2700">
              <a:solidFill>
                <a:srgbClr val="000000"/>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811" y="10029863"/>
            <a:ext cx="18261190" cy="3483"/>
          </a:xfrm>
          <a:prstGeom prst="line">
            <a:avLst/>
          </a:prstGeom>
          <a:ln w="28575" cap="rnd">
            <a:solidFill>
              <a:srgbClr val="D9D9D9"/>
            </a:solidFill>
            <a:prstDash val="solid"/>
            <a:headEnd type="none" w="sm" len="sm"/>
            <a:tailEnd type="none" w="sm" len="sm"/>
          </a:ln>
        </p:spPr>
      </p:sp>
      <p:sp>
        <p:nvSpPr>
          <p:cNvPr id="3" name="AutoShape 3"/>
          <p:cNvSpPr/>
          <p:nvPr/>
        </p:nvSpPr>
        <p:spPr>
          <a:xfrm>
            <a:off x="0" y="8674437"/>
            <a:ext cx="10616593" cy="1612563"/>
          </a:xfrm>
          <a:prstGeom prst="rect">
            <a:avLst/>
          </a:prstGeom>
          <a:solidFill>
            <a:srgbClr val="19598D"/>
          </a:solidFill>
        </p:spPr>
      </p:sp>
      <p:sp>
        <p:nvSpPr>
          <p:cNvPr id="4" name="AutoShape 4"/>
          <p:cNvSpPr/>
          <p:nvPr/>
        </p:nvSpPr>
        <p:spPr>
          <a:xfrm>
            <a:off x="9144001" y="8851900"/>
            <a:ext cx="9144000" cy="1083965"/>
          </a:xfrm>
          <a:prstGeom prst="rect">
            <a:avLst/>
          </a:prstGeom>
          <a:solidFill>
            <a:srgbClr val="57C1D4"/>
          </a:solidFill>
        </p:spPr>
      </p:sp>
      <p:grpSp>
        <p:nvGrpSpPr>
          <p:cNvPr id="5" name="Group 5"/>
          <p:cNvGrpSpPr/>
          <p:nvPr/>
        </p:nvGrpSpPr>
        <p:grpSpPr>
          <a:xfrm>
            <a:off x="800067" y="2390149"/>
            <a:ext cx="5336586" cy="6284288"/>
            <a:chOff x="0" y="0"/>
            <a:chExt cx="7115448" cy="8379051"/>
          </a:xfrm>
        </p:grpSpPr>
        <p:pic>
          <p:nvPicPr>
            <p:cNvPr id="6" name="Picture 6"/>
            <p:cNvPicPr>
              <a:picLocks noChangeAspect="1"/>
            </p:cNvPicPr>
            <p:nvPr/>
          </p:nvPicPr>
          <p:blipFill>
            <a:blip r:embed="rId3"/>
            <a:srcRect l="7540" r="7540"/>
            <a:stretch>
              <a:fillRect/>
            </a:stretch>
          </p:blipFill>
          <p:spPr>
            <a:xfrm>
              <a:off x="0" y="0"/>
              <a:ext cx="7115448" cy="8379051"/>
            </a:xfrm>
            <a:prstGeom prst="rect">
              <a:avLst/>
            </a:prstGeom>
          </p:spPr>
        </p:pic>
      </p:grpSp>
      <p:sp>
        <p:nvSpPr>
          <p:cNvPr id="7" name="Freeform 7"/>
          <p:cNvSpPr/>
          <p:nvPr/>
        </p:nvSpPr>
        <p:spPr>
          <a:xfrm rot="-5400000">
            <a:off x="17168080" y="1603305"/>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V="1">
            <a:off x="17604398" y="2624879"/>
            <a:ext cx="0" cy="2456682"/>
          </a:xfrm>
          <a:prstGeom prst="line">
            <a:avLst/>
          </a:prstGeom>
          <a:ln w="28575" cap="rnd">
            <a:solidFill>
              <a:srgbClr val="D9D9D9"/>
            </a:solidFill>
            <a:prstDash val="solid"/>
            <a:headEnd type="none" w="sm" len="sm"/>
            <a:tailEnd type="none" w="sm" len="sm"/>
          </a:ln>
        </p:spPr>
      </p:sp>
      <p:sp>
        <p:nvSpPr>
          <p:cNvPr id="9" name="TextBox 9"/>
          <p:cNvSpPr txBox="1"/>
          <p:nvPr/>
        </p:nvSpPr>
        <p:spPr>
          <a:xfrm>
            <a:off x="6780163" y="2857375"/>
            <a:ext cx="10479137" cy="5740862"/>
          </a:xfrm>
          <a:prstGeom prst="rect">
            <a:avLst/>
          </a:prstGeom>
        </p:spPr>
        <p:txBody>
          <a:bodyPr lIns="0" tIns="0" rIns="0" bIns="0" rtlCol="0" anchor="t">
            <a:spAutoFit/>
          </a:bodyPr>
          <a:lstStyle/>
          <a:p>
            <a:pPr algn="just">
              <a:lnSpc>
                <a:spcPts val="3516"/>
              </a:lnSpc>
            </a:pPr>
            <a:r>
              <a:rPr lang="en-US" sz="2511" b="1">
                <a:solidFill>
                  <a:srgbClr val="000000"/>
                </a:solidFill>
                <a:latin typeface="Quicksand Bold"/>
                <a:ea typeface="Quicksand Bold"/>
                <a:cs typeface="Quicksand Bold"/>
                <a:sym typeface="Quicksand Bold"/>
              </a:rPr>
              <a:t>Problem</a:t>
            </a:r>
            <a:r>
              <a:rPr lang="en-US" sz="2511">
                <a:solidFill>
                  <a:srgbClr val="000000"/>
                </a:solidFill>
                <a:latin typeface="Quicksand"/>
                <a:ea typeface="Quicksand"/>
                <a:cs typeface="Quicksand"/>
                <a:sym typeface="Quicksand"/>
              </a:rPr>
              <a:t>: </a:t>
            </a:r>
            <a:r>
              <a:rPr lang="en-US" sz="2511" b="1">
                <a:solidFill>
                  <a:srgbClr val="000000"/>
                </a:solidFill>
                <a:latin typeface="Quicksand Bold"/>
                <a:ea typeface="Quicksand Bold"/>
                <a:cs typeface="Quicksand Bold"/>
                <a:sym typeface="Quicksand Bold"/>
              </a:rPr>
              <a:t>CSE students face difficulties in accessing relevant information quickly, leading to delays in their academic journey.</a:t>
            </a:r>
          </a:p>
          <a:p>
            <a:pPr algn="just">
              <a:lnSpc>
                <a:spcPts val="3516"/>
              </a:lnSpc>
            </a:pPr>
            <a:endParaRPr lang="en-US" sz="2511" b="1">
              <a:solidFill>
                <a:srgbClr val="000000"/>
              </a:solidFill>
              <a:latin typeface="Quicksand Bold"/>
              <a:ea typeface="Quicksand Bold"/>
              <a:cs typeface="Quicksand Bold"/>
              <a:sym typeface="Quicksand Bold"/>
            </a:endParaRPr>
          </a:p>
          <a:p>
            <a:pPr algn="just">
              <a:lnSpc>
                <a:spcPts val="3516"/>
              </a:lnSpc>
            </a:pPr>
            <a:r>
              <a:rPr lang="en-US" sz="2511" b="1">
                <a:solidFill>
                  <a:srgbClr val="000000"/>
                </a:solidFill>
                <a:latin typeface="Quicksand Bold"/>
                <a:ea typeface="Quicksand Bold"/>
                <a:cs typeface="Quicksand Bold"/>
                <a:sym typeface="Quicksand Bold"/>
              </a:rPr>
              <a:t>Issues Identified:</a:t>
            </a:r>
          </a:p>
          <a:p>
            <a:pPr algn="just">
              <a:lnSpc>
                <a:spcPts val="3516"/>
              </a:lnSpc>
            </a:pPr>
            <a:r>
              <a:rPr lang="en-US" sz="2511" b="1">
                <a:solidFill>
                  <a:srgbClr val="000000"/>
                </a:solidFill>
                <a:latin typeface="Quicksand Bold"/>
                <a:ea typeface="Quicksand Bold"/>
                <a:cs typeface="Quicksand Bold"/>
                <a:sym typeface="Quicksand Bold"/>
              </a:rPr>
              <a:t>• FAQs: Repetitive questions like "When is the next exam?" or "How do I register for courses?" often burden faculty and staff.</a:t>
            </a:r>
          </a:p>
          <a:p>
            <a:pPr algn="just">
              <a:lnSpc>
                <a:spcPts val="3516"/>
              </a:lnSpc>
            </a:pPr>
            <a:r>
              <a:rPr lang="en-US" sz="2511" b="1">
                <a:solidFill>
                  <a:srgbClr val="000000"/>
                </a:solidFill>
                <a:latin typeface="Quicksand Bold"/>
                <a:ea typeface="Quicksand Bold"/>
                <a:cs typeface="Quicksand Bold"/>
                <a:sym typeface="Quicksand Bold"/>
              </a:rPr>
              <a:t>•Time-Related Issues: Students lose time waiting for responses and can’t get immediate answers for urgent queries.</a:t>
            </a:r>
          </a:p>
          <a:p>
            <a:pPr algn="just">
              <a:lnSpc>
                <a:spcPts val="3516"/>
              </a:lnSpc>
            </a:pPr>
            <a:r>
              <a:rPr lang="en-US" sz="2511" b="1">
                <a:solidFill>
                  <a:srgbClr val="000000"/>
                </a:solidFill>
                <a:latin typeface="Quicksand Bold"/>
                <a:ea typeface="Quicksand Bold"/>
                <a:cs typeface="Quicksand Bold"/>
                <a:sym typeface="Quicksand Bold"/>
              </a:rPr>
              <a:t>• Access to Resources: Difficulty in finding the right resources for assignments, exam preparation, etc.</a:t>
            </a:r>
          </a:p>
          <a:p>
            <a:pPr algn="just">
              <a:lnSpc>
                <a:spcPts val="3516"/>
              </a:lnSpc>
            </a:pPr>
            <a:r>
              <a:rPr lang="en-US" sz="2511" b="1">
                <a:solidFill>
                  <a:srgbClr val="000000"/>
                </a:solidFill>
                <a:latin typeface="Quicksand Bold"/>
                <a:ea typeface="Quicksand Bold"/>
                <a:cs typeface="Quicksand Bold"/>
                <a:sym typeface="Quicksand Bold"/>
              </a:rPr>
              <a:t>• Limited Personalization: Standard solutions often fail to address student-specific concerns or queries.</a:t>
            </a:r>
          </a:p>
          <a:p>
            <a:pPr algn="just">
              <a:lnSpc>
                <a:spcPts val="1885"/>
              </a:lnSpc>
            </a:pPr>
            <a:endParaRPr lang="en-US" sz="2511" b="1">
              <a:solidFill>
                <a:srgbClr val="000000"/>
              </a:solidFill>
              <a:latin typeface="Quicksand Bold"/>
              <a:ea typeface="Quicksand Bold"/>
              <a:cs typeface="Quicksand Bold"/>
              <a:sym typeface="Quicksand Bold"/>
            </a:endParaRPr>
          </a:p>
          <a:p>
            <a:pPr algn="just">
              <a:lnSpc>
                <a:spcPts val="1885"/>
              </a:lnSpc>
            </a:pPr>
            <a:endParaRPr lang="en-US" sz="2511" b="1">
              <a:solidFill>
                <a:srgbClr val="000000"/>
              </a:solidFill>
              <a:latin typeface="Quicksand Bold"/>
              <a:ea typeface="Quicksand Bold"/>
              <a:cs typeface="Quicksand Bold"/>
              <a:sym typeface="Quicksand Bold"/>
            </a:endParaRPr>
          </a:p>
        </p:txBody>
      </p:sp>
      <p:sp>
        <p:nvSpPr>
          <p:cNvPr id="10" name="TextBox 10"/>
          <p:cNvSpPr txBox="1"/>
          <p:nvPr/>
        </p:nvSpPr>
        <p:spPr>
          <a:xfrm>
            <a:off x="6780163" y="1356070"/>
            <a:ext cx="9403763" cy="914089"/>
          </a:xfrm>
          <a:prstGeom prst="rect">
            <a:avLst/>
          </a:prstGeom>
        </p:spPr>
        <p:txBody>
          <a:bodyPr lIns="0" tIns="0" rIns="0" bIns="0" rtlCol="0" anchor="t">
            <a:spAutoFit/>
          </a:bodyPr>
          <a:lstStyle/>
          <a:p>
            <a:pPr algn="l">
              <a:lnSpc>
                <a:spcPts val="6895"/>
              </a:lnSpc>
              <a:spcBef>
                <a:spcPct val="0"/>
              </a:spcBef>
            </a:pPr>
            <a:r>
              <a:rPr lang="en-US" sz="6895" b="1">
                <a:solidFill>
                  <a:srgbClr val="19598D"/>
                </a:solidFill>
                <a:latin typeface="Montserrat Ultra-Bold"/>
                <a:ea typeface="Montserrat Ultra-Bold"/>
                <a:cs typeface="Montserrat Ultra-Bold"/>
                <a:sym typeface="Montserrat Ultra-Bold"/>
              </a:rPr>
              <a:t>Problem Statement</a:t>
            </a:r>
          </a:p>
        </p:txBody>
      </p:sp>
      <p:sp>
        <p:nvSpPr>
          <p:cNvPr id="11" name="TextBox 11"/>
          <p:cNvSpPr txBox="1"/>
          <p:nvPr/>
        </p:nvSpPr>
        <p:spPr>
          <a:xfrm>
            <a:off x="9542442" y="8949382"/>
            <a:ext cx="8557662" cy="850900"/>
          </a:xfrm>
          <a:prstGeom prst="rect">
            <a:avLst/>
          </a:prstGeom>
        </p:spPr>
        <p:txBody>
          <a:bodyPr lIns="0" tIns="0" rIns="0" bIns="0" rtlCol="0" anchor="t">
            <a:spAutoFit/>
          </a:bodyPr>
          <a:lstStyle/>
          <a:p>
            <a:pPr algn="just">
              <a:lnSpc>
                <a:spcPts val="3499"/>
              </a:lnSpc>
            </a:pPr>
            <a:r>
              <a:rPr lang="en-US" sz="2499" b="1">
                <a:solidFill>
                  <a:srgbClr val="FFFFFF"/>
                </a:solidFill>
                <a:latin typeface="Montserrat Bold"/>
                <a:ea typeface="Montserrat Bold"/>
                <a:cs typeface="Montserrat Bold"/>
                <a:sym typeface="Montserrat Bold"/>
              </a:rPr>
              <a:t>A solution is needed to provide instant, accurate, and accessible information for the department.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0"/>
            <a:ext cx="18288001" cy="6699720"/>
          </a:xfrm>
          <a:prstGeom prst="rect">
            <a:avLst/>
          </a:prstGeom>
          <a:solidFill>
            <a:srgbClr val="19598D"/>
          </a:solidFill>
        </p:spPr>
      </p:sp>
      <p:sp>
        <p:nvSpPr>
          <p:cNvPr id="3" name="AutoShape 3"/>
          <p:cNvSpPr/>
          <p:nvPr/>
        </p:nvSpPr>
        <p:spPr>
          <a:xfrm>
            <a:off x="9774179" y="5440838"/>
            <a:ext cx="3569582" cy="4231220"/>
          </a:xfrm>
          <a:prstGeom prst="rect">
            <a:avLst/>
          </a:prstGeom>
          <a:solidFill>
            <a:srgbClr val="000000">
              <a:alpha val="33725"/>
            </a:srgbClr>
          </a:solidFill>
        </p:spPr>
      </p:sp>
      <p:sp>
        <p:nvSpPr>
          <p:cNvPr id="4" name="AutoShape 4"/>
          <p:cNvSpPr/>
          <p:nvPr/>
        </p:nvSpPr>
        <p:spPr>
          <a:xfrm>
            <a:off x="14058136" y="5440838"/>
            <a:ext cx="3569582" cy="4231220"/>
          </a:xfrm>
          <a:prstGeom prst="rect">
            <a:avLst/>
          </a:prstGeom>
          <a:solidFill>
            <a:srgbClr val="000000">
              <a:alpha val="33725"/>
            </a:srgbClr>
          </a:solidFill>
        </p:spPr>
      </p:sp>
      <p:sp>
        <p:nvSpPr>
          <p:cNvPr id="5" name="AutoShape 5"/>
          <p:cNvSpPr/>
          <p:nvPr/>
        </p:nvSpPr>
        <p:spPr>
          <a:xfrm>
            <a:off x="1200150" y="5440838"/>
            <a:ext cx="3569582" cy="4231220"/>
          </a:xfrm>
          <a:prstGeom prst="rect">
            <a:avLst/>
          </a:prstGeom>
          <a:solidFill>
            <a:srgbClr val="000000">
              <a:alpha val="33725"/>
            </a:srgbClr>
          </a:solidFill>
        </p:spPr>
      </p:sp>
      <p:sp>
        <p:nvSpPr>
          <p:cNvPr id="6" name="AutoShape 6"/>
          <p:cNvSpPr/>
          <p:nvPr/>
        </p:nvSpPr>
        <p:spPr>
          <a:xfrm>
            <a:off x="5423547" y="5440838"/>
            <a:ext cx="3569582" cy="4231220"/>
          </a:xfrm>
          <a:prstGeom prst="rect">
            <a:avLst/>
          </a:prstGeom>
          <a:solidFill>
            <a:srgbClr val="000000">
              <a:alpha val="33725"/>
            </a:srgbClr>
          </a:solidFill>
        </p:spPr>
      </p:sp>
      <p:sp>
        <p:nvSpPr>
          <p:cNvPr id="7" name="AutoShape 7"/>
          <p:cNvSpPr/>
          <p:nvPr/>
        </p:nvSpPr>
        <p:spPr>
          <a:xfrm>
            <a:off x="9472453" y="4900241"/>
            <a:ext cx="3692130" cy="4510218"/>
          </a:xfrm>
          <a:prstGeom prst="rect">
            <a:avLst/>
          </a:prstGeom>
          <a:solidFill>
            <a:srgbClr val="FFFFFF"/>
          </a:solidFill>
        </p:spPr>
      </p:sp>
      <p:sp>
        <p:nvSpPr>
          <p:cNvPr id="8" name="AutoShape 8"/>
          <p:cNvSpPr/>
          <p:nvPr/>
        </p:nvSpPr>
        <p:spPr>
          <a:xfrm>
            <a:off x="13689718" y="4900241"/>
            <a:ext cx="3741032" cy="4510218"/>
          </a:xfrm>
          <a:prstGeom prst="rect">
            <a:avLst/>
          </a:prstGeom>
          <a:solidFill>
            <a:srgbClr val="FFFFFF"/>
          </a:solidFill>
        </p:spPr>
      </p:sp>
      <p:sp>
        <p:nvSpPr>
          <p:cNvPr id="9" name="AutoShape 9"/>
          <p:cNvSpPr/>
          <p:nvPr/>
        </p:nvSpPr>
        <p:spPr>
          <a:xfrm>
            <a:off x="894881" y="4900241"/>
            <a:ext cx="3703401" cy="4510218"/>
          </a:xfrm>
          <a:prstGeom prst="rect">
            <a:avLst/>
          </a:prstGeom>
          <a:solidFill>
            <a:srgbClr val="FFFFFF"/>
          </a:solidFill>
        </p:spPr>
      </p:sp>
      <p:sp>
        <p:nvSpPr>
          <p:cNvPr id="10" name="AutoShape 10"/>
          <p:cNvSpPr/>
          <p:nvPr/>
        </p:nvSpPr>
        <p:spPr>
          <a:xfrm>
            <a:off x="5120024" y="4909766"/>
            <a:ext cx="3692130" cy="4510218"/>
          </a:xfrm>
          <a:prstGeom prst="rect">
            <a:avLst/>
          </a:prstGeom>
          <a:solidFill>
            <a:srgbClr val="FFFFFF"/>
          </a:solidFill>
        </p:spPr>
      </p:sp>
      <p:sp>
        <p:nvSpPr>
          <p:cNvPr id="11" name="TextBox 11"/>
          <p:cNvSpPr txBox="1"/>
          <p:nvPr/>
        </p:nvSpPr>
        <p:spPr>
          <a:xfrm>
            <a:off x="4972563" y="538956"/>
            <a:ext cx="8035017" cy="939804"/>
          </a:xfrm>
          <a:prstGeom prst="rect">
            <a:avLst/>
          </a:prstGeom>
        </p:spPr>
        <p:txBody>
          <a:bodyPr lIns="0" tIns="0" rIns="0" bIns="0" rtlCol="0" anchor="t">
            <a:spAutoFit/>
          </a:bodyPr>
          <a:lstStyle/>
          <a:p>
            <a:pPr algn="ctr">
              <a:lnSpc>
                <a:spcPts val="7000"/>
              </a:lnSpc>
              <a:spcBef>
                <a:spcPct val="0"/>
              </a:spcBef>
            </a:pPr>
            <a:r>
              <a:rPr lang="en-US" sz="7000" b="1">
                <a:solidFill>
                  <a:srgbClr val="FFFFFF"/>
                </a:solidFill>
                <a:latin typeface="Montserrat Ultra-Bold"/>
                <a:ea typeface="Montserrat Ultra-Bold"/>
                <a:cs typeface="Montserrat Ultra-Bold"/>
                <a:sym typeface="Montserrat Ultra-Bold"/>
              </a:rPr>
              <a:t>Objectives</a:t>
            </a:r>
          </a:p>
        </p:txBody>
      </p:sp>
      <p:sp>
        <p:nvSpPr>
          <p:cNvPr id="12" name="TextBox 12"/>
          <p:cNvSpPr txBox="1"/>
          <p:nvPr/>
        </p:nvSpPr>
        <p:spPr>
          <a:xfrm>
            <a:off x="5423547" y="7201605"/>
            <a:ext cx="3201164" cy="1897239"/>
          </a:xfrm>
          <a:prstGeom prst="rect">
            <a:avLst/>
          </a:prstGeom>
        </p:spPr>
        <p:txBody>
          <a:bodyPr lIns="0" tIns="0" rIns="0" bIns="0" rtlCol="0" anchor="t">
            <a:spAutoFit/>
          </a:bodyPr>
          <a:lstStyle/>
          <a:p>
            <a:pPr algn="just">
              <a:lnSpc>
                <a:spcPts val="3052"/>
              </a:lnSpc>
            </a:pPr>
            <a:r>
              <a:rPr lang="en-US" sz="2180">
                <a:solidFill>
                  <a:srgbClr val="000000"/>
                </a:solidFill>
                <a:latin typeface="Quicksand"/>
                <a:ea typeface="Quicksand"/>
                <a:cs typeface="Quicksand"/>
                <a:sym typeface="Quicksand"/>
              </a:rPr>
              <a:t>Provide 24/7 access to critical department-related information such as schedules, resources, and deadlines.</a:t>
            </a:r>
          </a:p>
        </p:txBody>
      </p:sp>
      <p:sp>
        <p:nvSpPr>
          <p:cNvPr id="13" name="TextBox 13"/>
          <p:cNvSpPr txBox="1"/>
          <p:nvPr/>
        </p:nvSpPr>
        <p:spPr>
          <a:xfrm>
            <a:off x="9709637" y="6610367"/>
            <a:ext cx="3263573" cy="2594610"/>
          </a:xfrm>
          <a:prstGeom prst="rect">
            <a:avLst/>
          </a:prstGeom>
        </p:spPr>
        <p:txBody>
          <a:bodyPr lIns="0" tIns="0" rIns="0" bIns="0" rtlCol="0" anchor="t">
            <a:spAutoFit/>
          </a:bodyPr>
          <a:lstStyle/>
          <a:p>
            <a:pPr algn="just">
              <a:lnSpc>
                <a:spcPts val="2940"/>
              </a:lnSpc>
            </a:pPr>
            <a:r>
              <a:rPr lang="en-US" sz="2100">
                <a:solidFill>
                  <a:srgbClr val="000000"/>
                </a:solidFill>
                <a:latin typeface="Quicksand"/>
                <a:ea typeface="Quicksand"/>
                <a:cs typeface="Quicksand"/>
                <a:sym typeface="Quicksand"/>
              </a:rPr>
              <a:t>By automating repetitive tasks like answering FAQs, the chatbot reduces the burden on administrative staff and helps streamline communication within the department.</a:t>
            </a:r>
          </a:p>
        </p:txBody>
      </p:sp>
      <p:sp>
        <p:nvSpPr>
          <p:cNvPr id="14" name="TextBox 14"/>
          <p:cNvSpPr txBox="1"/>
          <p:nvPr/>
        </p:nvSpPr>
        <p:spPr>
          <a:xfrm>
            <a:off x="14000986" y="6785444"/>
            <a:ext cx="3246463" cy="2389505"/>
          </a:xfrm>
          <a:prstGeom prst="rect">
            <a:avLst/>
          </a:prstGeom>
        </p:spPr>
        <p:txBody>
          <a:bodyPr lIns="0" tIns="0" rIns="0" bIns="0" rtlCol="0" anchor="t">
            <a:spAutoFit/>
          </a:bodyPr>
          <a:lstStyle/>
          <a:p>
            <a:pPr algn="just">
              <a:lnSpc>
                <a:spcPts val="3220"/>
              </a:lnSpc>
            </a:pPr>
            <a:r>
              <a:rPr lang="en-US" sz="2300">
                <a:solidFill>
                  <a:srgbClr val="000000"/>
                </a:solidFill>
                <a:latin typeface="Quicksand"/>
                <a:ea typeface="Quicksand"/>
                <a:cs typeface="Quicksand"/>
                <a:sym typeface="Quicksand"/>
              </a:rPr>
              <a:t>Ensure the chatbot is easy to interact with and capable of understanding varied student queries in natural language.</a:t>
            </a:r>
          </a:p>
        </p:txBody>
      </p:sp>
      <p:sp>
        <p:nvSpPr>
          <p:cNvPr id="15" name="TextBox 15"/>
          <p:cNvSpPr txBox="1"/>
          <p:nvPr/>
        </p:nvSpPr>
        <p:spPr>
          <a:xfrm>
            <a:off x="1098374" y="5095875"/>
            <a:ext cx="3313742" cy="1328603"/>
          </a:xfrm>
          <a:prstGeom prst="rect">
            <a:avLst/>
          </a:prstGeom>
        </p:spPr>
        <p:txBody>
          <a:bodyPr lIns="0" tIns="0" rIns="0" bIns="0" rtlCol="0" anchor="t">
            <a:spAutoFit/>
          </a:bodyPr>
          <a:lstStyle/>
          <a:p>
            <a:pPr algn="ctr">
              <a:lnSpc>
                <a:spcPts val="3597"/>
              </a:lnSpc>
            </a:pPr>
            <a:r>
              <a:rPr lang="en-US" sz="2569" b="1">
                <a:solidFill>
                  <a:srgbClr val="19598D"/>
                </a:solidFill>
                <a:latin typeface="Montserrat Bold"/>
                <a:ea typeface="Montserrat Bold"/>
                <a:cs typeface="Montserrat Bold"/>
                <a:sym typeface="Montserrat Bold"/>
              </a:rPr>
              <a:t> Automate student queries related to CSE department</a:t>
            </a:r>
          </a:p>
        </p:txBody>
      </p:sp>
      <p:sp>
        <p:nvSpPr>
          <p:cNvPr id="16" name="TextBox 16"/>
          <p:cNvSpPr txBox="1"/>
          <p:nvPr/>
        </p:nvSpPr>
        <p:spPr>
          <a:xfrm>
            <a:off x="5179769" y="5095875"/>
            <a:ext cx="3572639" cy="1589405"/>
          </a:xfrm>
          <a:prstGeom prst="rect">
            <a:avLst/>
          </a:prstGeom>
        </p:spPr>
        <p:txBody>
          <a:bodyPr lIns="0" tIns="0" rIns="0" bIns="0" rtlCol="0" anchor="t">
            <a:spAutoFit/>
          </a:bodyPr>
          <a:lstStyle/>
          <a:p>
            <a:pPr algn="ctr">
              <a:lnSpc>
                <a:spcPts val="3220"/>
              </a:lnSpc>
            </a:pPr>
            <a:r>
              <a:rPr lang="en-US" sz="2300" b="1">
                <a:solidFill>
                  <a:srgbClr val="19598D"/>
                </a:solidFill>
                <a:latin typeface="Montserrat Bold"/>
                <a:ea typeface="Montserrat Bold"/>
                <a:cs typeface="Montserrat Bold"/>
                <a:sym typeface="Montserrat Bold"/>
              </a:rPr>
              <a:t>Enhance student experience by providing real-time, accurate information</a:t>
            </a:r>
          </a:p>
        </p:txBody>
      </p:sp>
      <p:sp>
        <p:nvSpPr>
          <p:cNvPr id="17" name="TextBox 17"/>
          <p:cNvSpPr txBox="1"/>
          <p:nvPr/>
        </p:nvSpPr>
        <p:spPr>
          <a:xfrm>
            <a:off x="9764654" y="4976103"/>
            <a:ext cx="3094794" cy="1325372"/>
          </a:xfrm>
          <a:prstGeom prst="rect">
            <a:avLst/>
          </a:prstGeom>
        </p:spPr>
        <p:txBody>
          <a:bodyPr lIns="0" tIns="0" rIns="0" bIns="0" rtlCol="0" anchor="t">
            <a:spAutoFit/>
          </a:bodyPr>
          <a:lstStyle/>
          <a:p>
            <a:pPr algn="ctr">
              <a:lnSpc>
                <a:spcPts val="3597"/>
              </a:lnSpc>
            </a:pPr>
            <a:r>
              <a:rPr lang="en-US" sz="2569" b="1">
                <a:solidFill>
                  <a:srgbClr val="19598D"/>
                </a:solidFill>
                <a:latin typeface="Montserrat Bold"/>
                <a:ea typeface="Montserrat Bold"/>
                <a:cs typeface="Montserrat Bold"/>
                <a:sym typeface="Montserrat Bold"/>
              </a:rPr>
              <a:t>Reduce administrative workload</a:t>
            </a:r>
          </a:p>
        </p:txBody>
      </p:sp>
      <p:sp>
        <p:nvSpPr>
          <p:cNvPr id="18" name="TextBox 18"/>
          <p:cNvSpPr txBox="1"/>
          <p:nvPr/>
        </p:nvSpPr>
        <p:spPr>
          <a:xfrm>
            <a:off x="14012837" y="5108631"/>
            <a:ext cx="3094794" cy="1325372"/>
          </a:xfrm>
          <a:prstGeom prst="rect">
            <a:avLst/>
          </a:prstGeom>
        </p:spPr>
        <p:txBody>
          <a:bodyPr lIns="0" tIns="0" rIns="0" bIns="0" rtlCol="0" anchor="t">
            <a:spAutoFit/>
          </a:bodyPr>
          <a:lstStyle/>
          <a:p>
            <a:pPr algn="ctr">
              <a:lnSpc>
                <a:spcPts val="3598"/>
              </a:lnSpc>
            </a:pPr>
            <a:r>
              <a:rPr lang="en-US" sz="2570" b="1">
                <a:solidFill>
                  <a:srgbClr val="19598D"/>
                </a:solidFill>
                <a:latin typeface="Montserrat Bold"/>
                <a:ea typeface="Montserrat Bold"/>
                <a:cs typeface="Montserrat Bold"/>
                <a:sym typeface="Montserrat Bold"/>
              </a:rPr>
              <a:t>Improve accessibility and usability</a:t>
            </a:r>
          </a:p>
        </p:txBody>
      </p:sp>
      <p:sp>
        <p:nvSpPr>
          <p:cNvPr id="19" name="AutoShape 19"/>
          <p:cNvSpPr/>
          <p:nvPr/>
        </p:nvSpPr>
        <p:spPr>
          <a:xfrm>
            <a:off x="1098374" y="6757127"/>
            <a:ext cx="3094794" cy="0"/>
          </a:xfrm>
          <a:prstGeom prst="line">
            <a:avLst/>
          </a:prstGeom>
          <a:ln w="19050" cap="rnd">
            <a:solidFill>
              <a:srgbClr val="000000"/>
            </a:solidFill>
            <a:prstDash val="solid"/>
            <a:headEnd type="none" w="sm" len="sm"/>
            <a:tailEnd type="none" w="sm" len="sm"/>
          </a:ln>
        </p:spPr>
      </p:sp>
      <p:sp>
        <p:nvSpPr>
          <p:cNvPr id="20" name="AutoShape 20"/>
          <p:cNvSpPr/>
          <p:nvPr/>
        </p:nvSpPr>
        <p:spPr>
          <a:xfrm>
            <a:off x="5393510" y="6974475"/>
            <a:ext cx="3094794" cy="0"/>
          </a:xfrm>
          <a:prstGeom prst="line">
            <a:avLst/>
          </a:prstGeom>
          <a:ln w="19050" cap="rnd">
            <a:solidFill>
              <a:srgbClr val="000000"/>
            </a:solidFill>
            <a:prstDash val="solid"/>
            <a:headEnd type="none" w="sm" len="sm"/>
            <a:tailEnd type="none" w="sm" len="sm"/>
          </a:ln>
        </p:spPr>
      </p:sp>
      <p:sp>
        <p:nvSpPr>
          <p:cNvPr id="21" name="AutoShape 21"/>
          <p:cNvSpPr/>
          <p:nvPr/>
        </p:nvSpPr>
        <p:spPr>
          <a:xfrm>
            <a:off x="9771121" y="6434003"/>
            <a:ext cx="3094794" cy="0"/>
          </a:xfrm>
          <a:prstGeom prst="line">
            <a:avLst/>
          </a:prstGeom>
          <a:ln w="19050" cap="rnd">
            <a:solidFill>
              <a:srgbClr val="000000"/>
            </a:solidFill>
            <a:prstDash val="solid"/>
            <a:headEnd type="none" w="sm" len="sm"/>
            <a:tailEnd type="none" w="sm" len="sm"/>
          </a:ln>
        </p:spPr>
      </p:sp>
      <p:sp>
        <p:nvSpPr>
          <p:cNvPr id="22" name="AutoShape 22"/>
          <p:cNvSpPr/>
          <p:nvPr/>
        </p:nvSpPr>
        <p:spPr>
          <a:xfrm>
            <a:off x="14000986" y="6648467"/>
            <a:ext cx="3094794" cy="0"/>
          </a:xfrm>
          <a:prstGeom prst="line">
            <a:avLst/>
          </a:prstGeom>
          <a:ln w="19050" cap="rnd">
            <a:solidFill>
              <a:srgbClr val="000000"/>
            </a:solidFill>
            <a:prstDash val="solid"/>
            <a:headEnd type="none" w="sm" len="sm"/>
            <a:tailEnd type="none" w="sm" len="sm"/>
          </a:ln>
        </p:spPr>
      </p:sp>
      <p:sp>
        <p:nvSpPr>
          <p:cNvPr id="23" name="Freeform 23"/>
          <p:cNvSpPr/>
          <p:nvPr/>
        </p:nvSpPr>
        <p:spPr>
          <a:xfrm>
            <a:off x="16377677"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24" name="Freeform 24"/>
          <p:cNvSpPr/>
          <p:nvPr/>
        </p:nvSpPr>
        <p:spPr>
          <a:xfrm rot="-10800000">
            <a:off x="1028700"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25" name="AutoShape 25"/>
          <p:cNvSpPr/>
          <p:nvPr/>
        </p:nvSpPr>
        <p:spPr>
          <a:xfrm rot="23662">
            <a:off x="13861144" y="1014412"/>
            <a:ext cx="2075766" cy="0"/>
          </a:xfrm>
          <a:prstGeom prst="line">
            <a:avLst/>
          </a:prstGeom>
          <a:ln w="28575" cap="rnd">
            <a:solidFill>
              <a:srgbClr val="FFFFFF">
                <a:alpha val="74902"/>
              </a:srgbClr>
            </a:solidFill>
            <a:prstDash val="solid"/>
            <a:headEnd type="none" w="sm" len="sm"/>
            <a:tailEnd type="none" w="sm" len="sm"/>
          </a:ln>
        </p:spPr>
      </p:sp>
      <p:sp>
        <p:nvSpPr>
          <p:cNvPr id="26" name="AutoShape 26"/>
          <p:cNvSpPr/>
          <p:nvPr/>
        </p:nvSpPr>
        <p:spPr>
          <a:xfrm rot="-10776337">
            <a:off x="2313529" y="1014413"/>
            <a:ext cx="2075766" cy="0"/>
          </a:xfrm>
          <a:prstGeom prst="line">
            <a:avLst/>
          </a:prstGeom>
          <a:ln w="28575" cap="rnd">
            <a:solidFill>
              <a:srgbClr val="FFFFFF">
                <a:alpha val="74902"/>
              </a:srgbClr>
            </a:solidFill>
            <a:prstDash val="solid"/>
            <a:headEnd type="none" w="sm" len="sm"/>
            <a:tailEnd type="none" w="sm" len="sm"/>
          </a:ln>
        </p:spPr>
      </p:sp>
      <p:sp>
        <p:nvSpPr>
          <p:cNvPr id="27" name="AutoShape 27"/>
          <p:cNvSpPr/>
          <p:nvPr/>
        </p:nvSpPr>
        <p:spPr>
          <a:xfrm flipV="1">
            <a:off x="-1" y="9941532"/>
            <a:ext cx="18288001" cy="2568"/>
          </a:xfrm>
          <a:prstGeom prst="line">
            <a:avLst/>
          </a:prstGeom>
          <a:ln w="28575" cap="rnd">
            <a:solidFill>
              <a:srgbClr val="D9D9D9"/>
            </a:solidFill>
            <a:prstDash val="solid"/>
            <a:headEnd type="none" w="sm" len="sm"/>
            <a:tailEnd type="none" w="sm" len="sm"/>
          </a:ln>
        </p:spPr>
      </p:sp>
      <p:sp>
        <p:nvSpPr>
          <p:cNvPr id="28" name="TextBox 28"/>
          <p:cNvSpPr txBox="1"/>
          <p:nvPr/>
        </p:nvSpPr>
        <p:spPr>
          <a:xfrm>
            <a:off x="1177506" y="7031625"/>
            <a:ext cx="3094794" cy="2111375"/>
          </a:xfrm>
          <a:prstGeom prst="rect">
            <a:avLst/>
          </a:prstGeom>
        </p:spPr>
        <p:txBody>
          <a:bodyPr lIns="0" tIns="0" rIns="0" bIns="0" rtlCol="0" anchor="t">
            <a:spAutoFit/>
          </a:bodyPr>
          <a:lstStyle/>
          <a:p>
            <a:pPr algn="ctr">
              <a:lnSpc>
                <a:spcPts val="2399"/>
              </a:lnSpc>
              <a:spcBef>
                <a:spcPct val="0"/>
              </a:spcBef>
            </a:pPr>
            <a:endParaRPr/>
          </a:p>
          <a:p>
            <a:pPr algn="ctr">
              <a:lnSpc>
                <a:spcPts val="2989"/>
              </a:lnSpc>
            </a:pPr>
            <a:r>
              <a:rPr lang="en-US" sz="2299">
                <a:solidFill>
                  <a:srgbClr val="000000"/>
                </a:solidFill>
                <a:latin typeface="Quicksand"/>
                <a:ea typeface="Quicksand"/>
                <a:cs typeface="Quicksand"/>
                <a:sym typeface="Quicksand"/>
              </a:rPr>
              <a:t>Use NLP techniques to handle common inquiries automatically without faculty intervention.</a:t>
            </a:r>
          </a:p>
        </p:txBody>
      </p:sp>
      <p:sp>
        <p:nvSpPr>
          <p:cNvPr id="29" name="TextBox 29"/>
          <p:cNvSpPr txBox="1"/>
          <p:nvPr/>
        </p:nvSpPr>
        <p:spPr>
          <a:xfrm>
            <a:off x="362032" y="1868253"/>
            <a:ext cx="17563936" cy="2389505"/>
          </a:xfrm>
          <a:prstGeom prst="rect">
            <a:avLst/>
          </a:prstGeom>
        </p:spPr>
        <p:txBody>
          <a:bodyPr lIns="0" tIns="0" rIns="0" bIns="0" rtlCol="0" anchor="t">
            <a:spAutoFit/>
          </a:bodyPr>
          <a:lstStyle/>
          <a:p>
            <a:pPr algn="ctr">
              <a:lnSpc>
                <a:spcPts val="3220"/>
              </a:lnSpc>
            </a:pPr>
            <a:r>
              <a:rPr lang="en-US" sz="2300">
                <a:solidFill>
                  <a:srgbClr val="FFFFFF"/>
                </a:solidFill>
                <a:latin typeface="Quicksand"/>
                <a:ea typeface="Quicksand"/>
                <a:cs typeface="Quicksand"/>
                <a:sym typeface="Quicksand"/>
              </a:rPr>
              <a:t>The CSE Department Chatbot is an Artificial Intelligence-based virtual assistant designed to enhance and simplify communication within the department. It provides instant responses to queries related to various aspects of the department, such as faculty details, placements, syllabus, lab facilities, events, and more.This chatbot demonstrates the effective use of Natural Language Processing (NLP) and Machine Learning (ML) techniques to create an interactive tool. By automating the process of answering frequently asked questions, the chatbot saves time and reduces the workload on administrative staff. It is designed to integrate seamlessly into departmental operations, offering students and faculty a user-friendly platform for obtaining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25625"/>
            <a:ext cx="18570421" cy="0"/>
          </a:xfrm>
          <a:prstGeom prst="line">
            <a:avLst/>
          </a:prstGeom>
          <a:ln w="28575" cap="rnd">
            <a:solidFill>
              <a:srgbClr val="D9D9D9"/>
            </a:solidFill>
            <a:prstDash val="solid"/>
            <a:headEnd type="none" w="sm" len="sm"/>
            <a:tailEnd type="none" w="sm" len="sm"/>
          </a:ln>
        </p:spPr>
      </p:sp>
      <p:grpSp>
        <p:nvGrpSpPr>
          <p:cNvPr id="3" name="Group 3"/>
          <p:cNvGrpSpPr/>
          <p:nvPr/>
        </p:nvGrpSpPr>
        <p:grpSpPr>
          <a:xfrm>
            <a:off x="13188380" y="0"/>
            <a:ext cx="5099620" cy="10287000"/>
            <a:chOff x="0" y="0"/>
            <a:chExt cx="6799493" cy="13716000"/>
          </a:xfrm>
        </p:grpSpPr>
        <p:sp>
          <p:nvSpPr>
            <p:cNvPr id="4" name="AutoShape 4"/>
            <p:cNvSpPr/>
            <p:nvPr/>
          </p:nvSpPr>
          <p:spPr>
            <a:xfrm>
              <a:off x="0" y="0"/>
              <a:ext cx="6799493" cy="13716000"/>
            </a:xfrm>
            <a:prstGeom prst="rect">
              <a:avLst/>
            </a:prstGeom>
            <a:solidFill>
              <a:srgbClr val="19598D"/>
            </a:solidFill>
          </p:spPr>
        </p:sp>
      </p:grpSp>
      <p:sp>
        <p:nvSpPr>
          <p:cNvPr id="5" name="Freeform 5"/>
          <p:cNvSpPr/>
          <p:nvPr/>
        </p:nvSpPr>
        <p:spPr>
          <a:xfrm rot="-5400000">
            <a:off x="215412" y="958362"/>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6" name="AutoShape 6"/>
          <p:cNvSpPr/>
          <p:nvPr/>
        </p:nvSpPr>
        <p:spPr>
          <a:xfrm flipV="1">
            <a:off x="630299" y="2328996"/>
            <a:ext cx="14288" cy="2075717"/>
          </a:xfrm>
          <a:prstGeom prst="line">
            <a:avLst/>
          </a:prstGeom>
          <a:ln w="28575" cap="rnd">
            <a:solidFill>
              <a:srgbClr val="D9D9D9">
                <a:alpha val="74902"/>
              </a:srgbClr>
            </a:solidFill>
            <a:prstDash val="solid"/>
            <a:headEnd type="none" w="sm" len="sm"/>
            <a:tailEnd type="none" w="sm" len="sm"/>
          </a:ln>
        </p:spPr>
      </p:sp>
      <p:sp>
        <p:nvSpPr>
          <p:cNvPr id="7" name="TextBox 7"/>
          <p:cNvSpPr txBox="1"/>
          <p:nvPr/>
        </p:nvSpPr>
        <p:spPr>
          <a:xfrm>
            <a:off x="1116204" y="1974850"/>
            <a:ext cx="11493523" cy="7550775"/>
          </a:xfrm>
          <a:prstGeom prst="rect">
            <a:avLst/>
          </a:prstGeom>
        </p:spPr>
        <p:txBody>
          <a:bodyPr lIns="0" tIns="0" rIns="0" bIns="0" rtlCol="0" anchor="t">
            <a:spAutoFit/>
          </a:bodyPr>
          <a:lstStyle/>
          <a:p>
            <a:pPr algn="just">
              <a:lnSpc>
                <a:spcPts val="3539"/>
              </a:lnSpc>
            </a:pPr>
            <a:r>
              <a:rPr lang="en-US" sz="2527" b="1">
                <a:solidFill>
                  <a:srgbClr val="000000"/>
                </a:solidFill>
                <a:latin typeface="Quicksand Bold"/>
                <a:ea typeface="Quicksand Bold"/>
                <a:cs typeface="Quicksand Bold"/>
                <a:sym typeface="Quicksand Bold"/>
              </a:rPr>
              <a:t>Step 1: Data Collection &amp; Preparation</a:t>
            </a:r>
          </a:p>
          <a:p>
            <a:pPr algn="just">
              <a:lnSpc>
                <a:spcPts val="3266"/>
              </a:lnSpc>
            </a:pPr>
            <a:r>
              <a:rPr lang="en-US" sz="2333">
                <a:solidFill>
                  <a:srgbClr val="000000"/>
                </a:solidFill>
                <a:latin typeface="Quicksand"/>
                <a:ea typeface="Quicksand"/>
                <a:cs typeface="Quicksand"/>
                <a:sym typeface="Quicksand"/>
              </a:rPr>
              <a:t>Data gathered from CSE department sources: schedules, exam dates, event calendars, etc. The dataset is stored in a JSON file, cse_chatbot_dataset.json, which contains different intents and patterns.</a:t>
            </a:r>
          </a:p>
          <a:p>
            <a:pPr algn="just">
              <a:lnSpc>
                <a:spcPts val="3539"/>
              </a:lnSpc>
            </a:pPr>
            <a:r>
              <a:rPr lang="en-US" sz="2527" b="1">
                <a:solidFill>
                  <a:srgbClr val="000000"/>
                </a:solidFill>
                <a:latin typeface="Quicksand Bold"/>
                <a:ea typeface="Quicksand Bold"/>
                <a:cs typeface="Quicksand Bold"/>
                <a:sym typeface="Quicksand Bold"/>
              </a:rPr>
              <a:t>Step 2: Tokenization &amp; Preprocessing</a:t>
            </a:r>
          </a:p>
          <a:p>
            <a:pPr algn="just">
              <a:lnSpc>
                <a:spcPts val="3266"/>
              </a:lnSpc>
            </a:pPr>
            <a:r>
              <a:rPr lang="en-US" sz="2333">
                <a:solidFill>
                  <a:srgbClr val="000000"/>
                </a:solidFill>
                <a:latin typeface="Quicksand"/>
                <a:ea typeface="Quicksand"/>
                <a:cs typeface="Quicksand"/>
                <a:sym typeface="Quicksand"/>
              </a:rPr>
              <a:t>Tokenization: Breaking sentences into words or tokens.</a:t>
            </a:r>
          </a:p>
          <a:p>
            <a:pPr algn="just">
              <a:lnSpc>
                <a:spcPts val="3266"/>
              </a:lnSpc>
            </a:pPr>
            <a:r>
              <a:rPr lang="en-US" sz="2333">
                <a:solidFill>
                  <a:srgbClr val="000000"/>
                </a:solidFill>
                <a:latin typeface="Quicksand"/>
                <a:ea typeface="Quicksand"/>
                <a:cs typeface="Quicksand"/>
                <a:sym typeface="Quicksand"/>
              </a:rPr>
              <a:t>Stemming: Reducing words to their root form (e.g., "running" → "run").</a:t>
            </a:r>
          </a:p>
          <a:p>
            <a:pPr algn="just">
              <a:lnSpc>
                <a:spcPts val="3266"/>
              </a:lnSpc>
            </a:pPr>
            <a:r>
              <a:rPr lang="en-US" sz="2333">
                <a:solidFill>
                  <a:srgbClr val="000000"/>
                </a:solidFill>
                <a:latin typeface="Quicksand"/>
                <a:ea typeface="Quicksand"/>
                <a:cs typeface="Quicksand"/>
                <a:sym typeface="Quicksand"/>
              </a:rPr>
              <a:t>Bag of Words: Convert each tokenized sentence into a binary vector representation where each word corresponds to a position in the vector.</a:t>
            </a:r>
          </a:p>
          <a:p>
            <a:pPr algn="just">
              <a:lnSpc>
                <a:spcPts val="3539"/>
              </a:lnSpc>
            </a:pPr>
            <a:r>
              <a:rPr lang="en-US" sz="2527" b="1">
                <a:solidFill>
                  <a:srgbClr val="000000"/>
                </a:solidFill>
                <a:latin typeface="Quicksand Bold"/>
                <a:ea typeface="Quicksand Bold"/>
                <a:cs typeface="Quicksand Bold"/>
                <a:sym typeface="Quicksand Bold"/>
              </a:rPr>
              <a:t>Step 3: Model Training</a:t>
            </a:r>
          </a:p>
          <a:p>
            <a:pPr algn="just">
              <a:lnSpc>
                <a:spcPts val="3266"/>
              </a:lnSpc>
            </a:pPr>
            <a:r>
              <a:rPr lang="en-US" sz="2333">
                <a:solidFill>
                  <a:srgbClr val="000000"/>
                </a:solidFill>
                <a:latin typeface="Quicksand"/>
                <a:ea typeface="Quicksand"/>
                <a:cs typeface="Quicksand"/>
                <a:sym typeface="Quicksand"/>
              </a:rPr>
              <a:t>The data is used to train a neural network model to classify the input query into one of the predefined tags (intents).</a:t>
            </a:r>
          </a:p>
          <a:p>
            <a:pPr algn="just">
              <a:lnSpc>
                <a:spcPts val="3266"/>
              </a:lnSpc>
            </a:pPr>
            <a:r>
              <a:rPr lang="en-US" sz="2333">
                <a:solidFill>
                  <a:srgbClr val="000000"/>
                </a:solidFill>
                <a:latin typeface="Quicksand"/>
                <a:ea typeface="Quicksand"/>
                <a:cs typeface="Quicksand"/>
                <a:sym typeface="Quicksand"/>
              </a:rPr>
              <a:t>Neural Network: A simple feed-forward network with two layers (input to hidden, hidden to output).</a:t>
            </a:r>
          </a:p>
          <a:p>
            <a:pPr algn="just">
              <a:lnSpc>
                <a:spcPts val="3539"/>
              </a:lnSpc>
            </a:pPr>
            <a:r>
              <a:rPr lang="en-US" sz="2527" b="1">
                <a:solidFill>
                  <a:srgbClr val="000000"/>
                </a:solidFill>
                <a:latin typeface="Quicksand Bold"/>
                <a:ea typeface="Quicksand Bold"/>
                <a:cs typeface="Quicksand Bold"/>
                <a:sym typeface="Quicksand Bold"/>
              </a:rPr>
              <a:t>Step 4: Deployment</a:t>
            </a:r>
          </a:p>
          <a:p>
            <a:pPr algn="just">
              <a:lnSpc>
                <a:spcPts val="3266"/>
              </a:lnSpc>
            </a:pPr>
            <a:r>
              <a:rPr lang="en-US" sz="2333">
                <a:solidFill>
                  <a:srgbClr val="000000"/>
                </a:solidFill>
                <a:latin typeface="Quicksand"/>
                <a:ea typeface="Quicksand"/>
                <a:cs typeface="Quicksand"/>
                <a:sym typeface="Quicksand"/>
              </a:rPr>
              <a:t>Once trained, the model is deployed using PyTorch</a:t>
            </a:r>
          </a:p>
          <a:p>
            <a:pPr algn="just">
              <a:lnSpc>
                <a:spcPts val="2383"/>
              </a:lnSpc>
            </a:pPr>
            <a:endParaRPr lang="en-US" sz="2333">
              <a:solidFill>
                <a:srgbClr val="000000"/>
              </a:solidFill>
              <a:latin typeface="Quicksand"/>
              <a:ea typeface="Quicksand"/>
              <a:cs typeface="Quicksand"/>
              <a:sym typeface="Quicksand"/>
            </a:endParaRPr>
          </a:p>
          <a:p>
            <a:pPr algn="just">
              <a:lnSpc>
                <a:spcPts val="2383"/>
              </a:lnSpc>
            </a:pPr>
            <a:endParaRPr lang="en-US" sz="2333">
              <a:solidFill>
                <a:srgbClr val="000000"/>
              </a:solidFill>
              <a:latin typeface="Quicksand"/>
              <a:ea typeface="Quicksand"/>
              <a:cs typeface="Quicksand"/>
              <a:sym typeface="Quicksand"/>
            </a:endParaRPr>
          </a:p>
          <a:p>
            <a:pPr algn="just">
              <a:lnSpc>
                <a:spcPts val="2383"/>
              </a:lnSpc>
            </a:pPr>
            <a:endParaRPr lang="en-US" sz="2333">
              <a:solidFill>
                <a:srgbClr val="000000"/>
              </a:solidFill>
              <a:latin typeface="Quicksand"/>
              <a:ea typeface="Quicksand"/>
              <a:cs typeface="Quicksand"/>
              <a:sym typeface="Quicksand"/>
            </a:endParaRPr>
          </a:p>
        </p:txBody>
      </p:sp>
      <p:grpSp>
        <p:nvGrpSpPr>
          <p:cNvPr id="8" name="Group 8"/>
          <p:cNvGrpSpPr/>
          <p:nvPr/>
        </p:nvGrpSpPr>
        <p:grpSpPr>
          <a:xfrm>
            <a:off x="13916351" y="571500"/>
            <a:ext cx="3643678" cy="1543050"/>
            <a:chOff x="0" y="0"/>
            <a:chExt cx="959652" cy="406400"/>
          </a:xfrm>
        </p:grpSpPr>
        <p:sp>
          <p:nvSpPr>
            <p:cNvPr id="9" name="Freeform 9"/>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10" name="TextBox 10"/>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Data Collection and Preparation</a:t>
              </a:r>
            </a:p>
          </p:txBody>
        </p:sp>
      </p:grpSp>
      <p:sp>
        <p:nvSpPr>
          <p:cNvPr id="11" name="TextBox 11"/>
          <p:cNvSpPr txBox="1"/>
          <p:nvPr/>
        </p:nvSpPr>
        <p:spPr>
          <a:xfrm>
            <a:off x="1028700" y="685800"/>
            <a:ext cx="6949140" cy="800100"/>
          </a:xfrm>
          <a:prstGeom prst="rect">
            <a:avLst/>
          </a:prstGeom>
        </p:spPr>
        <p:txBody>
          <a:bodyPr lIns="0" tIns="0" rIns="0" bIns="0" rtlCol="0" anchor="t">
            <a:spAutoFit/>
          </a:bodyPr>
          <a:lstStyle/>
          <a:p>
            <a:pPr algn="l">
              <a:lnSpc>
                <a:spcPts val="6000"/>
              </a:lnSpc>
              <a:spcBef>
                <a:spcPct val="0"/>
              </a:spcBef>
            </a:pPr>
            <a:r>
              <a:rPr lang="en-US" sz="6000" b="1">
                <a:solidFill>
                  <a:srgbClr val="19598D"/>
                </a:solidFill>
                <a:latin typeface="Montserrat Ultra-Bold"/>
                <a:ea typeface="Montserrat Ultra-Bold"/>
                <a:cs typeface="Montserrat Ultra-Bold"/>
                <a:sym typeface="Montserrat Ultra-Bold"/>
              </a:rPr>
              <a:t>Methodology</a:t>
            </a:r>
          </a:p>
        </p:txBody>
      </p:sp>
      <p:grpSp>
        <p:nvGrpSpPr>
          <p:cNvPr id="12" name="Group 12"/>
          <p:cNvGrpSpPr/>
          <p:nvPr/>
        </p:nvGrpSpPr>
        <p:grpSpPr>
          <a:xfrm>
            <a:off x="13916351" y="5288456"/>
            <a:ext cx="3643678" cy="1543050"/>
            <a:chOff x="0" y="0"/>
            <a:chExt cx="959652" cy="406400"/>
          </a:xfrm>
        </p:grpSpPr>
        <p:sp>
          <p:nvSpPr>
            <p:cNvPr id="13" name="Freeform 13"/>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14" name="TextBox 14"/>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Model Training</a:t>
              </a:r>
            </a:p>
          </p:txBody>
        </p:sp>
      </p:grpSp>
      <p:grpSp>
        <p:nvGrpSpPr>
          <p:cNvPr id="15" name="Group 15"/>
          <p:cNvGrpSpPr/>
          <p:nvPr/>
        </p:nvGrpSpPr>
        <p:grpSpPr>
          <a:xfrm>
            <a:off x="13916351" y="7719437"/>
            <a:ext cx="3643678" cy="1543050"/>
            <a:chOff x="0" y="0"/>
            <a:chExt cx="959652" cy="406400"/>
          </a:xfrm>
        </p:grpSpPr>
        <p:sp>
          <p:nvSpPr>
            <p:cNvPr id="16" name="Freeform 16"/>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17" name="TextBox 17"/>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Deployment</a:t>
              </a:r>
            </a:p>
          </p:txBody>
        </p:sp>
      </p:grpSp>
      <p:grpSp>
        <p:nvGrpSpPr>
          <p:cNvPr id="18" name="Group 18"/>
          <p:cNvGrpSpPr/>
          <p:nvPr/>
        </p:nvGrpSpPr>
        <p:grpSpPr>
          <a:xfrm>
            <a:off x="13935401" y="2929978"/>
            <a:ext cx="3643678" cy="1543050"/>
            <a:chOff x="0" y="0"/>
            <a:chExt cx="959652" cy="406400"/>
          </a:xfrm>
        </p:grpSpPr>
        <p:sp>
          <p:nvSpPr>
            <p:cNvPr id="19" name="Freeform 19"/>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20" name="TextBox 20"/>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Tokenization and Preprocessing</a:t>
              </a:r>
            </a:p>
          </p:txBody>
        </p:sp>
      </p:grpSp>
      <p:sp>
        <p:nvSpPr>
          <p:cNvPr id="21" name="AutoShape 21"/>
          <p:cNvSpPr/>
          <p:nvPr/>
        </p:nvSpPr>
        <p:spPr>
          <a:xfrm>
            <a:off x="15738190" y="2102895"/>
            <a:ext cx="19050" cy="827083"/>
          </a:xfrm>
          <a:prstGeom prst="line">
            <a:avLst/>
          </a:prstGeom>
          <a:ln w="38100" cap="flat">
            <a:solidFill>
              <a:srgbClr val="D9D9D9"/>
            </a:solidFill>
            <a:prstDash val="solid"/>
            <a:headEnd type="none" w="sm" len="sm"/>
            <a:tailEnd type="arrow" w="med" len="sm"/>
          </a:ln>
        </p:spPr>
      </p:sp>
      <p:sp>
        <p:nvSpPr>
          <p:cNvPr id="22" name="AutoShape 22"/>
          <p:cNvSpPr/>
          <p:nvPr/>
        </p:nvSpPr>
        <p:spPr>
          <a:xfrm>
            <a:off x="15738190" y="4501358"/>
            <a:ext cx="0" cy="758768"/>
          </a:xfrm>
          <a:prstGeom prst="line">
            <a:avLst/>
          </a:prstGeom>
          <a:ln w="38100" cap="flat">
            <a:solidFill>
              <a:srgbClr val="D9D9D9"/>
            </a:solidFill>
            <a:prstDash val="solid"/>
            <a:headEnd type="none" w="sm" len="sm"/>
            <a:tailEnd type="arrow" w="med" len="sm"/>
          </a:ln>
        </p:spPr>
      </p:sp>
      <p:sp>
        <p:nvSpPr>
          <p:cNvPr id="23" name="AutoShape 23"/>
          <p:cNvSpPr/>
          <p:nvPr/>
        </p:nvSpPr>
        <p:spPr>
          <a:xfrm>
            <a:off x="15719140" y="6893994"/>
            <a:ext cx="0" cy="758768"/>
          </a:xfrm>
          <a:prstGeom prst="line">
            <a:avLst/>
          </a:prstGeom>
          <a:ln w="38100" cap="flat">
            <a:solidFill>
              <a:srgbClr val="D9D9D9"/>
            </a:solidFill>
            <a:prstDash val="solid"/>
            <a:headEnd type="none" w="sm" len="sm"/>
            <a:tailEnd type="arrow" w="med"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85697"/>
            <a:ext cx="18302253" cy="1"/>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Freeform 5"/>
          <p:cNvSpPr/>
          <p:nvPr/>
        </p:nvSpPr>
        <p:spPr>
          <a:xfrm>
            <a:off x="12807241" y="4042129"/>
            <a:ext cx="4649709" cy="2512934"/>
          </a:xfrm>
          <a:custGeom>
            <a:avLst/>
            <a:gdLst/>
            <a:ahLst/>
            <a:cxnLst/>
            <a:rect l="l" t="t" r="r" b="b"/>
            <a:pathLst>
              <a:path w="4649709" h="2512934">
                <a:moveTo>
                  <a:pt x="0" y="0"/>
                </a:moveTo>
                <a:lnTo>
                  <a:pt x="4649709" y="0"/>
                </a:lnTo>
                <a:lnTo>
                  <a:pt x="4649709" y="2512934"/>
                </a:lnTo>
                <a:lnTo>
                  <a:pt x="0" y="2512934"/>
                </a:lnTo>
                <a:lnTo>
                  <a:pt x="0" y="0"/>
                </a:lnTo>
                <a:close/>
              </a:path>
            </a:pathLst>
          </a:custGeom>
          <a:blipFill>
            <a:blip r:embed="rId5"/>
            <a:stretch>
              <a:fillRect l="-4472" t="-13727" b="-23036"/>
            </a:stretch>
          </a:blipFill>
        </p:spPr>
      </p:sp>
      <p:sp>
        <p:nvSpPr>
          <p:cNvPr id="6" name="TextBox 6"/>
          <p:cNvSpPr txBox="1"/>
          <p:nvPr/>
        </p:nvSpPr>
        <p:spPr>
          <a:xfrm>
            <a:off x="1123516" y="1886627"/>
            <a:ext cx="16135784" cy="7225665"/>
          </a:xfrm>
          <a:prstGeom prst="rect">
            <a:avLst/>
          </a:prstGeom>
        </p:spPr>
        <p:txBody>
          <a:bodyPr lIns="0" tIns="0" rIns="0" bIns="0" rtlCol="0" anchor="t">
            <a:spAutoFit/>
          </a:bodyPr>
          <a:lstStyle/>
          <a:p>
            <a:pPr algn="just">
              <a:lnSpc>
                <a:spcPts val="3499"/>
              </a:lnSpc>
            </a:pPr>
            <a:r>
              <a:rPr lang="en-US" sz="2499" b="1">
                <a:solidFill>
                  <a:srgbClr val="000000"/>
                </a:solidFill>
                <a:latin typeface="Quicksand Bold"/>
                <a:ea typeface="Quicksand Bold"/>
                <a:cs typeface="Quicksand Bold"/>
                <a:sym typeface="Quicksand Bold"/>
              </a:rPr>
              <a:t>Programming Language</a:t>
            </a:r>
          </a:p>
          <a:p>
            <a:pPr algn="just">
              <a:lnSpc>
                <a:spcPts val="3219"/>
              </a:lnSpc>
            </a:pPr>
            <a:r>
              <a:rPr lang="en-US" sz="2299" b="1">
                <a:solidFill>
                  <a:srgbClr val="000000"/>
                </a:solidFill>
                <a:latin typeface="Quicksand Bold"/>
                <a:ea typeface="Quicksand Bold"/>
                <a:cs typeface="Quicksand Bold"/>
                <a:sym typeface="Quicksand Bold"/>
              </a:rPr>
              <a:t>Python</a:t>
            </a:r>
            <a:r>
              <a:rPr lang="en-US" sz="2299">
                <a:solidFill>
                  <a:srgbClr val="000000"/>
                </a:solidFill>
                <a:latin typeface="Quicksand"/>
                <a:ea typeface="Quicksand"/>
                <a:cs typeface="Quicksand"/>
                <a:sym typeface="Quicksand"/>
              </a:rPr>
              <a:t>: Python was chosen due to its simplicity, versatility, and support for NLP and Machine Learning libraries. Its concise syntax and readability make it ideal for developing AI applications.</a:t>
            </a:r>
          </a:p>
          <a:p>
            <a:pPr algn="just">
              <a:lnSpc>
                <a:spcPts val="3079"/>
              </a:lnSpc>
            </a:pPr>
            <a:endParaRPr lang="en-US" sz="2299">
              <a:solidFill>
                <a:srgbClr val="000000"/>
              </a:solidFill>
              <a:latin typeface="Quicksand"/>
              <a:ea typeface="Quicksand"/>
              <a:cs typeface="Quicksand"/>
              <a:sym typeface="Quicksand"/>
            </a:endParaRPr>
          </a:p>
          <a:p>
            <a:pPr algn="just">
              <a:lnSpc>
                <a:spcPts val="3499"/>
              </a:lnSpc>
            </a:pPr>
            <a:r>
              <a:rPr lang="en-US" sz="2499" b="1">
                <a:solidFill>
                  <a:srgbClr val="000000"/>
                </a:solidFill>
                <a:latin typeface="Quicksand Bold"/>
                <a:ea typeface="Quicksand Bold"/>
                <a:cs typeface="Quicksand Bold"/>
                <a:sym typeface="Quicksand Bold"/>
              </a:rPr>
              <a:t>Libraries and Frameworks</a:t>
            </a:r>
          </a:p>
          <a:p>
            <a:pPr marL="496569" lvl="1" indent="-248284" algn="just">
              <a:lnSpc>
                <a:spcPts val="3219"/>
              </a:lnSpc>
              <a:buAutoNum type="arabicPeriod"/>
            </a:pPr>
            <a:r>
              <a:rPr lang="en-US" sz="2299" b="1">
                <a:solidFill>
                  <a:srgbClr val="000000"/>
                </a:solidFill>
                <a:latin typeface="Quicksand Bold"/>
                <a:ea typeface="Quicksand Bold"/>
                <a:cs typeface="Quicksand Bold"/>
                <a:sym typeface="Quicksand Bold"/>
              </a:rPr>
              <a:t>PyTorch:</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Used for building and training the neural network.</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Offers dynamic computation graphs and easy debugging tools.</a:t>
            </a:r>
          </a:p>
          <a:p>
            <a:pPr marL="496569" lvl="1" indent="-248284" algn="just">
              <a:lnSpc>
                <a:spcPts val="3219"/>
              </a:lnSpc>
              <a:buAutoNum type="arabicPeriod"/>
            </a:pPr>
            <a:r>
              <a:rPr lang="en-US" sz="2299" b="1">
                <a:solidFill>
                  <a:srgbClr val="000000"/>
                </a:solidFill>
                <a:latin typeface="Quicksand Bold"/>
                <a:ea typeface="Quicksand Bold"/>
                <a:cs typeface="Quicksand Bold"/>
                <a:sym typeface="Quicksand Bold"/>
              </a:rPr>
              <a:t>NLTK (Natural Language Toolkit):</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Provides utilities for tokenizing sentences, stemming words, and text processing.</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Essential for implementing preprocessing steps in NLP tasks.</a:t>
            </a:r>
          </a:p>
          <a:p>
            <a:pPr marL="496569" lvl="1" indent="-248284" algn="just">
              <a:lnSpc>
                <a:spcPts val="3219"/>
              </a:lnSpc>
              <a:buAutoNum type="arabicPeriod"/>
            </a:pPr>
            <a:r>
              <a:rPr lang="en-US" sz="2299" b="1">
                <a:solidFill>
                  <a:srgbClr val="000000"/>
                </a:solidFill>
                <a:latin typeface="Quicksand Bold"/>
                <a:ea typeface="Quicksand Bold"/>
                <a:cs typeface="Quicksand Bold"/>
                <a:sym typeface="Quicksand Bold"/>
              </a:rPr>
              <a:t>NumPy:</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Facilitates numerical computations, including array manipulations and mathematical operations.</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Integral to the implementation of the Bag of Words model.</a:t>
            </a:r>
          </a:p>
          <a:p>
            <a:pPr algn="just">
              <a:lnSpc>
                <a:spcPts val="3079"/>
              </a:lnSpc>
            </a:pPr>
            <a:endParaRPr lang="en-US" sz="2199">
              <a:solidFill>
                <a:srgbClr val="000000"/>
              </a:solidFill>
              <a:latin typeface="Quicksand"/>
              <a:ea typeface="Quicksand"/>
              <a:cs typeface="Quicksand"/>
              <a:sym typeface="Quicksand"/>
            </a:endParaRPr>
          </a:p>
          <a:p>
            <a:pPr algn="just">
              <a:lnSpc>
                <a:spcPts val="3499"/>
              </a:lnSpc>
            </a:pPr>
            <a:r>
              <a:rPr lang="en-US" sz="2499" b="1">
                <a:solidFill>
                  <a:srgbClr val="000000"/>
                </a:solidFill>
                <a:latin typeface="Quicksand Bold"/>
                <a:ea typeface="Quicksand Bold"/>
                <a:cs typeface="Quicksand Bold"/>
                <a:sym typeface="Quicksand Bold"/>
              </a:rPr>
              <a:t>Dataset Format</a:t>
            </a:r>
          </a:p>
          <a:p>
            <a:pPr algn="just">
              <a:lnSpc>
                <a:spcPts val="3219"/>
              </a:lnSpc>
            </a:pPr>
            <a:r>
              <a:rPr lang="en-US" sz="2299" b="1">
                <a:solidFill>
                  <a:srgbClr val="000000"/>
                </a:solidFill>
                <a:latin typeface="Quicksand Bold"/>
                <a:ea typeface="Quicksand Bold"/>
                <a:cs typeface="Quicksand Bold"/>
                <a:sym typeface="Quicksand Bold"/>
              </a:rPr>
              <a:t>JSON:</a:t>
            </a:r>
            <a:r>
              <a:rPr lang="en-US" sz="2299">
                <a:solidFill>
                  <a:srgbClr val="000000"/>
                </a:solidFill>
                <a:latin typeface="Quicksand"/>
                <a:ea typeface="Quicksand"/>
                <a:cs typeface="Quicksand"/>
                <a:sym typeface="Quicksand"/>
              </a:rPr>
              <a:t> The dataset containing intents, patterns, and responses was structured in a JSON file. This format ensures ease of data retrieval and modification during development.</a:t>
            </a:r>
          </a:p>
        </p:txBody>
      </p:sp>
      <p:sp>
        <p:nvSpPr>
          <p:cNvPr id="7" name="Freeform 7"/>
          <p:cNvSpPr/>
          <p:nvPr/>
        </p:nvSpPr>
        <p:spPr>
          <a:xfrm>
            <a:off x="11537504" y="8820812"/>
            <a:ext cx="2596838" cy="764887"/>
          </a:xfrm>
          <a:custGeom>
            <a:avLst/>
            <a:gdLst/>
            <a:ahLst/>
            <a:cxnLst/>
            <a:rect l="l" t="t" r="r" b="b"/>
            <a:pathLst>
              <a:path w="2596838" h="764887">
                <a:moveTo>
                  <a:pt x="0" y="0"/>
                </a:moveTo>
                <a:lnTo>
                  <a:pt x="2596838" y="0"/>
                </a:lnTo>
                <a:lnTo>
                  <a:pt x="2596838" y="764886"/>
                </a:lnTo>
                <a:lnTo>
                  <a:pt x="0" y="764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356989" y="8865750"/>
            <a:ext cx="2902311" cy="668614"/>
          </a:xfrm>
          <a:custGeom>
            <a:avLst/>
            <a:gdLst/>
            <a:ahLst/>
            <a:cxnLst/>
            <a:rect l="l" t="t" r="r" b="b"/>
            <a:pathLst>
              <a:path w="2902311" h="668614">
                <a:moveTo>
                  <a:pt x="0" y="0"/>
                </a:moveTo>
                <a:lnTo>
                  <a:pt x="2902311" y="0"/>
                </a:lnTo>
                <a:lnTo>
                  <a:pt x="2902311" y="668614"/>
                </a:lnTo>
                <a:lnTo>
                  <a:pt x="0" y="668614"/>
                </a:lnTo>
                <a:lnTo>
                  <a:pt x="0" y="0"/>
                </a:lnTo>
                <a:close/>
              </a:path>
            </a:pathLst>
          </a:custGeom>
          <a:blipFill>
            <a:blip r:embed="rId8"/>
            <a:stretch>
              <a:fillRect l="-7593" r="-7593"/>
            </a:stretch>
          </a:blipFill>
        </p:spPr>
      </p:sp>
      <p:sp>
        <p:nvSpPr>
          <p:cNvPr id="9" name="Freeform 9"/>
          <p:cNvSpPr/>
          <p:nvPr/>
        </p:nvSpPr>
        <p:spPr>
          <a:xfrm>
            <a:off x="14134342" y="6915524"/>
            <a:ext cx="3322608" cy="1234112"/>
          </a:xfrm>
          <a:custGeom>
            <a:avLst/>
            <a:gdLst/>
            <a:ahLst/>
            <a:cxnLst/>
            <a:rect l="l" t="t" r="r" b="b"/>
            <a:pathLst>
              <a:path w="3322608" h="1234112">
                <a:moveTo>
                  <a:pt x="0" y="0"/>
                </a:moveTo>
                <a:lnTo>
                  <a:pt x="3322608" y="0"/>
                </a:lnTo>
                <a:lnTo>
                  <a:pt x="3322608" y="1234112"/>
                </a:lnTo>
                <a:lnTo>
                  <a:pt x="0" y="1234112"/>
                </a:lnTo>
                <a:lnTo>
                  <a:pt x="0" y="0"/>
                </a:lnTo>
                <a:close/>
              </a:path>
            </a:pathLst>
          </a:custGeom>
          <a:blipFill>
            <a:blip r:embed="rId9"/>
            <a:stretch>
              <a:fillRect/>
            </a:stretch>
          </a:blipFill>
        </p:spPr>
      </p:sp>
      <p:sp>
        <p:nvSpPr>
          <p:cNvPr id="10" name="TextBox 10"/>
          <p:cNvSpPr txBox="1"/>
          <p:nvPr/>
        </p:nvSpPr>
        <p:spPr>
          <a:xfrm>
            <a:off x="1123516" y="710607"/>
            <a:ext cx="13367538" cy="766445"/>
          </a:xfrm>
          <a:prstGeom prst="rect">
            <a:avLst/>
          </a:prstGeom>
        </p:spPr>
        <p:txBody>
          <a:bodyPr lIns="0" tIns="0" rIns="0" bIns="0" rtlCol="0" anchor="t">
            <a:spAutoFit/>
          </a:bodyPr>
          <a:lstStyle/>
          <a:p>
            <a:pPr algn="l">
              <a:lnSpc>
                <a:spcPts val="5799"/>
              </a:lnSpc>
              <a:spcBef>
                <a:spcPct val="0"/>
              </a:spcBef>
            </a:pPr>
            <a:r>
              <a:rPr lang="en-US" sz="5799" b="1">
                <a:solidFill>
                  <a:srgbClr val="19598D"/>
                </a:solidFill>
                <a:latin typeface="Montserrat Ultra-Bold"/>
                <a:ea typeface="Montserrat Ultra-Bold"/>
                <a:cs typeface="Montserrat Ultra-Bold"/>
                <a:sym typeface="Montserrat Ultra-Bold"/>
              </a:rPr>
              <a:t>Technologies Used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2864" y="9559778"/>
            <a:ext cx="18214656" cy="155721"/>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TextBox 5"/>
          <p:cNvSpPr txBox="1"/>
          <p:nvPr/>
        </p:nvSpPr>
        <p:spPr>
          <a:xfrm>
            <a:off x="1321166" y="780561"/>
            <a:ext cx="13367538" cy="800100"/>
          </a:xfrm>
          <a:prstGeom prst="rect">
            <a:avLst/>
          </a:prstGeom>
        </p:spPr>
        <p:txBody>
          <a:bodyPr lIns="0" tIns="0" rIns="0" bIns="0" rtlCol="0" anchor="t">
            <a:spAutoFit/>
          </a:bodyPr>
          <a:lstStyle/>
          <a:p>
            <a:pPr algn="l">
              <a:lnSpc>
                <a:spcPts val="6000"/>
              </a:lnSpc>
              <a:spcBef>
                <a:spcPct val="0"/>
              </a:spcBef>
            </a:pPr>
            <a:r>
              <a:rPr lang="en-US" sz="6000" b="1">
                <a:solidFill>
                  <a:srgbClr val="19598D"/>
                </a:solidFill>
                <a:latin typeface="Montserrat Ultra-Bold"/>
                <a:ea typeface="Montserrat Ultra-Bold"/>
                <a:cs typeface="Montserrat Ultra-Bold"/>
                <a:sym typeface="Montserrat Ultra-Bold"/>
              </a:rPr>
              <a:t>Features of the Chatbot</a:t>
            </a:r>
          </a:p>
        </p:txBody>
      </p:sp>
      <p:sp>
        <p:nvSpPr>
          <p:cNvPr id="6" name="TextBox 6"/>
          <p:cNvSpPr txBox="1"/>
          <p:nvPr/>
        </p:nvSpPr>
        <p:spPr>
          <a:xfrm>
            <a:off x="1321166" y="2244725"/>
            <a:ext cx="15719260" cy="7247255"/>
          </a:xfrm>
          <a:prstGeom prst="rect">
            <a:avLst/>
          </a:prstGeom>
        </p:spPr>
        <p:txBody>
          <a:bodyPr lIns="0" tIns="0" rIns="0" bIns="0" rtlCol="0" anchor="t">
            <a:spAutoFit/>
          </a:bodyPr>
          <a:lstStyle/>
          <a:p>
            <a:pPr algn="just">
              <a:lnSpc>
                <a:spcPts val="3919"/>
              </a:lnSpc>
            </a:pPr>
            <a:r>
              <a:rPr lang="en-US" sz="2799" b="1">
                <a:solidFill>
                  <a:srgbClr val="000000"/>
                </a:solidFill>
                <a:latin typeface="Quicksand Bold"/>
                <a:ea typeface="Quicksand Bold"/>
                <a:cs typeface="Quicksand Bold"/>
                <a:sym typeface="Quicksand Bold"/>
              </a:rPr>
              <a:t>Real-Time Information Retrieval</a:t>
            </a:r>
            <a:r>
              <a:rPr lang="en-US" sz="2799">
                <a:solidFill>
                  <a:srgbClr val="000000"/>
                </a:solidFill>
                <a:latin typeface="Quicksand"/>
                <a:ea typeface="Quicksand"/>
                <a:cs typeface="Quicksand"/>
                <a:sym typeface="Quicksand"/>
              </a:rPr>
              <a:t>:</a:t>
            </a:r>
          </a:p>
          <a:p>
            <a:pPr algn="just">
              <a:lnSpc>
                <a:spcPts val="3499"/>
              </a:lnSpc>
            </a:pPr>
            <a:r>
              <a:rPr lang="en-US" sz="2499">
                <a:solidFill>
                  <a:srgbClr val="000000"/>
                </a:solidFill>
                <a:latin typeface="Quicksand"/>
                <a:ea typeface="Quicksand"/>
                <a:cs typeface="Quicksand"/>
                <a:sym typeface="Quicksand"/>
              </a:rPr>
              <a:t>The chatbot can fetch the latest course schedules, exam dates, and event information from the department database in real time, helping students stay updated.</a:t>
            </a:r>
          </a:p>
          <a:p>
            <a:pPr algn="just">
              <a:lnSpc>
                <a:spcPts val="3499"/>
              </a:lnSpc>
            </a:pPr>
            <a:endParaRPr lang="en-US" sz="2499">
              <a:solidFill>
                <a:srgbClr val="000000"/>
              </a:solidFill>
              <a:latin typeface="Quicksand"/>
              <a:ea typeface="Quicksand"/>
              <a:cs typeface="Quicksand"/>
              <a:sym typeface="Quicksand"/>
            </a:endParaRPr>
          </a:p>
          <a:p>
            <a:pPr algn="just">
              <a:lnSpc>
                <a:spcPts val="3919"/>
              </a:lnSpc>
            </a:pPr>
            <a:r>
              <a:rPr lang="en-US" sz="2799" b="1">
                <a:solidFill>
                  <a:srgbClr val="000000"/>
                </a:solidFill>
                <a:latin typeface="Quicksand Bold"/>
                <a:ea typeface="Quicksand Bold"/>
                <a:cs typeface="Quicksand Bold"/>
                <a:sym typeface="Quicksand Bold"/>
              </a:rPr>
              <a:t>Personalized Interaction</a:t>
            </a:r>
            <a:r>
              <a:rPr lang="en-US" sz="2799">
                <a:solidFill>
                  <a:srgbClr val="000000"/>
                </a:solidFill>
                <a:latin typeface="Quicksand"/>
                <a:ea typeface="Quicksand"/>
                <a:cs typeface="Quicksand"/>
                <a:sym typeface="Quicksand"/>
              </a:rPr>
              <a:t>:</a:t>
            </a:r>
          </a:p>
          <a:p>
            <a:pPr algn="just">
              <a:lnSpc>
                <a:spcPts val="3499"/>
              </a:lnSpc>
            </a:pPr>
            <a:r>
              <a:rPr lang="en-US" sz="2499">
                <a:solidFill>
                  <a:srgbClr val="000000"/>
                </a:solidFill>
                <a:latin typeface="Quicksand"/>
                <a:ea typeface="Quicksand"/>
                <a:cs typeface="Quicksand"/>
                <a:sym typeface="Quicksand"/>
              </a:rPr>
              <a:t>The chatbot understands student-specific queries and tailors responses accordingly, for instance, giving personalized schedules based on the student’s course registrations.</a:t>
            </a:r>
          </a:p>
          <a:p>
            <a:pPr algn="just">
              <a:lnSpc>
                <a:spcPts val="3499"/>
              </a:lnSpc>
            </a:pPr>
            <a:endParaRPr lang="en-US" sz="2499">
              <a:solidFill>
                <a:srgbClr val="000000"/>
              </a:solidFill>
              <a:latin typeface="Quicksand"/>
              <a:ea typeface="Quicksand"/>
              <a:cs typeface="Quicksand"/>
              <a:sym typeface="Quicksand"/>
            </a:endParaRPr>
          </a:p>
          <a:p>
            <a:pPr algn="just">
              <a:lnSpc>
                <a:spcPts val="3919"/>
              </a:lnSpc>
            </a:pPr>
            <a:r>
              <a:rPr lang="en-US" sz="2799" b="1">
                <a:solidFill>
                  <a:srgbClr val="000000"/>
                </a:solidFill>
                <a:latin typeface="Quicksand Bold"/>
                <a:ea typeface="Quicksand Bold"/>
                <a:cs typeface="Quicksand Bold"/>
                <a:sym typeface="Quicksand Bold"/>
              </a:rPr>
              <a:t>Data-Driven Learning</a:t>
            </a:r>
            <a:r>
              <a:rPr lang="en-US" sz="2799">
                <a:solidFill>
                  <a:srgbClr val="000000"/>
                </a:solidFill>
                <a:latin typeface="Quicksand"/>
                <a:ea typeface="Quicksand"/>
                <a:cs typeface="Quicksand"/>
                <a:sym typeface="Quicksand"/>
              </a:rPr>
              <a:t>:</a:t>
            </a:r>
          </a:p>
          <a:p>
            <a:pPr algn="just">
              <a:lnSpc>
                <a:spcPts val="3499"/>
              </a:lnSpc>
            </a:pPr>
            <a:r>
              <a:rPr lang="en-US" sz="2499">
                <a:solidFill>
                  <a:srgbClr val="000000"/>
                </a:solidFill>
                <a:latin typeface="Quicksand"/>
                <a:ea typeface="Quicksand"/>
                <a:cs typeface="Quicksand"/>
                <a:sym typeface="Quicksand"/>
              </a:rPr>
              <a:t>The chatbot learns from interactions and feedback, improving its responses over time. The system is trained continuously on new data to refine its accuracy.</a:t>
            </a:r>
          </a:p>
          <a:p>
            <a:pPr algn="just">
              <a:lnSpc>
                <a:spcPts val="3499"/>
              </a:lnSpc>
            </a:pPr>
            <a:endParaRPr lang="en-US" sz="2499">
              <a:solidFill>
                <a:srgbClr val="000000"/>
              </a:solidFill>
              <a:latin typeface="Quicksand"/>
              <a:ea typeface="Quicksand"/>
              <a:cs typeface="Quicksand"/>
              <a:sym typeface="Quicksand"/>
            </a:endParaRPr>
          </a:p>
          <a:p>
            <a:pPr algn="just">
              <a:lnSpc>
                <a:spcPts val="3919"/>
              </a:lnSpc>
            </a:pPr>
            <a:r>
              <a:rPr lang="en-US" sz="2799" b="1">
                <a:solidFill>
                  <a:srgbClr val="000000"/>
                </a:solidFill>
                <a:latin typeface="Quicksand Bold"/>
                <a:ea typeface="Quicksand Bold"/>
                <a:cs typeface="Quicksand Bold"/>
                <a:sym typeface="Quicksand Bold"/>
              </a:rPr>
              <a:t>Multilingual Support (Future Scope):</a:t>
            </a:r>
          </a:p>
          <a:p>
            <a:pPr algn="just">
              <a:lnSpc>
                <a:spcPts val="3499"/>
              </a:lnSpc>
            </a:pPr>
            <a:r>
              <a:rPr lang="en-US" sz="2499">
                <a:solidFill>
                  <a:srgbClr val="000000"/>
                </a:solidFill>
                <a:latin typeface="Quicksand"/>
                <a:ea typeface="Quicksand"/>
                <a:cs typeface="Quicksand"/>
                <a:sym typeface="Quicksand"/>
              </a:rPr>
              <a:t>The chatbot will support multiple languages to cater to international students or those who prefer non-English interactions.</a:t>
            </a:r>
          </a:p>
          <a:p>
            <a:pPr algn="just">
              <a:lnSpc>
                <a:spcPts val="3570"/>
              </a:lnSpc>
            </a:pPr>
            <a:endParaRPr lang="en-US" sz="2499">
              <a:solidFill>
                <a:srgbClr val="000000"/>
              </a:solidFill>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 y="9725054"/>
            <a:ext cx="18288000" cy="0"/>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08268" y="1074874"/>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Freeform 5"/>
          <p:cNvSpPr/>
          <p:nvPr/>
        </p:nvSpPr>
        <p:spPr>
          <a:xfrm>
            <a:off x="10496367" y="4150386"/>
            <a:ext cx="7136147" cy="4932862"/>
          </a:xfrm>
          <a:custGeom>
            <a:avLst/>
            <a:gdLst/>
            <a:ahLst/>
            <a:cxnLst/>
            <a:rect l="l" t="t" r="r" b="b"/>
            <a:pathLst>
              <a:path w="7136147" h="4932862">
                <a:moveTo>
                  <a:pt x="0" y="0"/>
                </a:moveTo>
                <a:lnTo>
                  <a:pt x="7136147" y="0"/>
                </a:lnTo>
                <a:lnTo>
                  <a:pt x="7136147" y="4932861"/>
                </a:lnTo>
                <a:lnTo>
                  <a:pt x="0" y="4932861"/>
                </a:lnTo>
                <a:lnTo>
                  <a:pt x="0" y="0"/>
                </a:lnTo>
                <a:close/>
              </a:path>
            </a:pathLst>
          </a:custGeom>
          <a:blipFill>
            <a:blip r:embed="rId4"/>
            <a:stretch>
              <a:fillRect/>
            </a:stretch>
          </a:blipFill>
        </p:spPr>
      </p:sp>
      <p:sp>
        <p:nvSpPr>
          <p:cNvPr id="6" name="TextBox 6"/>
          <p:cNvSpPr txBox="1"/>
          <p:nvPr/>
        </p:nvSpPr>
        <p:spPr>
          <a:xfrm>
            <a:off x="1302546" y="2934859"/>
            <a:ext cx="8933914" cy="6148388"/>
          </a:xfrm>
          <a:prstGeom prst="rect">
            <a:avLst/>
          </a:prstGeom>
        </p:spPr>
        <p:txBody>
          <a:bodyPr lIns="0" tIns="0" rIns="0" bIns="0" rtlCol="0" anchor="t">
            <a:spAutoFit/>
          </a:bodyPr>
          <a:lstStyle/>
          <a:p>
            <a:pPr algn="just">
              <a:lnSpc>
                <a:spcPts val="3294"/>
              </a:lnSpc>
            </a:pPr>
            <a:r>
              <a:rPr lang="en-US" sz="2722" b="1">
                <a:solidFill>
                  <a:srgbClr val="000000"/>
                </a:solidFill>
                <a:latin typeface="Quicksand Bold"/>
                <a:ea typeface="Quicksand Bold"/>
                <a:cs typeface="Quicksand Bold"/>
                <a:sym typeface="Quicksand Bold"/>
              </a:rPr>
              <a:t>Model</a:t>
            </a:r>
            <a:r>
              <a:rPr lang="en-US" sz="2722">
                <a:solidFill>
                  <a:srgbClr val="000000"/>
                </a:solidFill>
                <a:latin typeface="Quicksand"/>
                <a:ea typeface="Quicksand"/>
                <a:cs typeface="Quicksand"/>
                <a:sym typeface="Quicksand"/>
              </a:rPr>
              <a:t>: A simple feedforward neural network implemented using PyTorch.</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Input Layer</a:t>
            </a:r>
            <a:r>
              <a:rPr lang="en-US" sz="2722">
                <a:solidFill>
                  <a:srgbClr val="000000"/>
                </a:solidFill>
                <a:latin typeface="Quicksand"/>
                <a:ea typeface="Quicksand"/>
                <a:cs typeface="Quicksand"/>
                <a:sym typeface="Quicksand"/>
              </a:rPr>
              <a:t>: Takes the bag-of-words vector as input.</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Hidden Layer</a:t>
            </a:r>
            <a:r>
              <a:rPr lang="en-US" sz="2722">
                <a:solidFill>
                  <a:srgbClr val="000000"/>
                </a:solidFill>
                <a:latin typeface="Quicksand"/>
                <a:ea typeface="Quicksand"/>
                <a:cs typeface="Quicksand"/>
                <a:sym typeface="Quicksand"/>
              </a:rPr>
              <a:t>: Applies ReLU activation function for non-linearity.</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Output Layer</a:t>
            </a:r>
            <a:r>
              <a:rPr lang="en-US" sz="2722">
                <a:solidFill>
                  <a:srgbClr val="000000"/>
                </a:solidFill>
                <a:latin typeface="Quicksand"/>
                <a:ea typeface="Quicksand"/>
                <a:cs typeface="Quicksand"/>
                <a:sym typeface="Quicksand"/>
              </a:rPr>
              <a:t>: Outputs the predicted intent label using softmax activation.</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Loss Function</a:t>
            </a:r>
            <a:r>
              <a:rPr lang="en-US" sz="2722">
                <a:solidFill>
                  <a:srgbClr val="000000"/>
                </a:solidFill>
                <a:latin typeface="Quicksand"/>
                <a:ea typeface="Quicksand"/>
                <a:cs typeface="Quicksand"/>
                <a:sym typeface="Quicksand"/>
              </a:rPr>
              <a:t>: Cross-Entropy Loss for classification.</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Optimizer</a:t>
            </a:r>
            <a:r>
              <a:rPr lang="en-US" sz="2722">
                <a:solidFill>
                  <a:srgbClr val="000000"/>
                </a:solidFill>
                <a:latin typeface="Quicksand"/>
                <a:ea typeface="Quicksand"/>
                <a:cs typeface="Quicksand"/>
                <a:sym typeface="Quicksand"/>
              </a:rPr>
              <a:t>: Adam Optimizer for model training.</a:t>
            </a:r>
          </a:p>
          <a:p>
            <a:pPr algn="just">
              <a:lnSpc>
                <a:spcPts val="3130"/>
              </a:lnSpc>
            </a:pPr>
            <a:endParaRPr lang="en-US" sz="2722">
              <a:solidFill>
                <a:srgbClr val="000000"/>
              </a:solidFill>
              <a:latin typeface="Quicksand"/>
              <a:ea typeface="Quicksand"/>
              <a:cs typeface="Quicksand"/>
              <a:sym typeface="Quicksand"/>
            </a:endParaRPr>
          </a:p>
        </p:txBody>
      </p:sp>
      <p:sp>
        <p:nvSpPr>
          <p:cNvPr id="7" name="TextBox 7"/>
          <p:cNvSpPr txBox="1"/>
          <p:nvPr/>
        </p:nvSpPr>
        <p:spPr>
          <a:xfrm>
            <a:off x="1316834" y="758350"/>
            <a:ext cx="8370593" cy="1729740"/>
          </a:xfrm>
          <a:prstGeom prst="rect">
            <a:avLst/>
          </a:prstGeom>
        </p:spPr>
        <p:txBody>
          <a:bodyPr lIns="0" tIns="0" rIns="0" bIns="0" rtlCol="0" anchor="t">
            <a:spAutoFit/>
          </a:bodyPr>
          <a:lstStyle/>
          <a:p>
            <a:pPr algn="l">
              <a:lnSpc>
                <a:spcPts val="6600"/>
              </a:lnSpc>
              <a:spcBef>
                <a:spcPct val="0"/>
              </a:spcBef>
            </a:pPr>
            <a:r>
              <a:rPr lang="en-US" sz="6200" b="1" dirty="0">
                <a:solidFill>
                  <a:srgbClr val="19598D"/>
                </a:solidFill>
                <a:latin typeface="Montserrat Ultra-Bold"/>
                <a:ea typeface="Montserrat Ultra-Bold"/>
                <a:cs typeface="Montserrat Ultra-Bold"/>
                <a:sym typeface="Montserrat Ultra-Bold"/>
              </a:rPr>
              <a:t>Neural Network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 y="9528650"/>
            <a:ext cx="18288000" cy="0"/>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08268" y="1074874"/>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Freeform 5"/>
          <p:cNvSpPr/>
          <p:nvPr/>
        </p:nvSpPr>
        <p:spPr>
          <a:xfrm>
            <a:off x="9822337" y="2810312"/>
            <a:ext cx="7895271" cy="4469869"/>
          </a:xfrm>
          <a:custGeom>
            <a:avLst/>
            <a:gdLst/>
            <a:ahLst/>
            <a:cxnLst/>
            <a:rect l="l" t="t" r="r" b="b"/>
            <a:pathLst>
              <a:path w="7895271" h="4469869">
                <a:moveTo>
                  <a:pt x="0" y="0"/>
                </a:moveTo>
                <a:lnTo>
                  <a:pt x="7895271" y="0"/>
                </a:lnTo>
                <a:lnTo>
                  <a:pt x="7895271" y="4469870"/>
                </a:lnTo>
                <a:lnTo>
                  <a:pt x="0" y="4469870"/>
                </a:lnTo>
                <a:lnTo>
                  <a:pt x="0" y="0"/>
                </a:lnTo>
                <a:close/>
              </a:path>
            </a:pathLst>
          </a:custGeom>
          <a:blipFill>
            <a:blip r:embed="rId5"/>
            <a:stretch>
              <a:fillRect/>
            </a:stretch>
          </a:blipFill>
        </p:spPr>
      </p:sp>
      <p:sp>
        <p:nvSpPr>
          <p:cNvPr id="6" name="Freeform 6"/>
          <p:cNvSpPr/>
          <p:nvPr/>
        </p:nvSpPr>
        <p:spPr>
          <a:xfrm>
            <a:off x="1302546" y="2810312"/>
            <a:ext cx="8370593" cy="2774322"/>
          </a:xfrm>
          <a:custGeom>
            <a:avLst/>
            <a:gdLst/>
            <a:ahLst/>
            <a:cxnLst/>
            <a:rect l="l" t="t" r="r" b="b"/>
            <a:pathLst>
              <a:path w="8370593" h="2774322">
                <a:moveTo>
                  <a:pt x="0" y="0"/>
                </a:moveTo>
                <a:lnTo>
                  <a:pt x="8370592" y="0"/>
                </a:lnTo>
                <a:lnTo>
                  <a:pt x="8370592" y="2774322"/>
                </a:lnTo>
                <a:lnTo>
                  <a:pt x="0" y="2774322"/>
                </a:lnTo>
                <a:lnTo>
                  <a:pt x="0" y="0"/>
                </a:lnTo>
                <a:close/>
              </a:path>
            </a:pathLst>
          </a:custGeom>
          <a:blipFill>
            <a:blip r:embed="rId6"/>
            <a:stretch>
              <a:fillRect/>
            </a:stretch>
          </a:blipFill>
        </p:spPr>
      </p:sp>
      <p:sp>
        <p:nvSpPr>
          <p:cNvPr id="7" name="Freeform 7"/>
          <p:cNvSpPr/>
          <p:nvPr/>
        </p:nvSpPr>
        <p:spPr>
          <a:xfrm>
            <a:off x="1302546" y="5851334"/>
            <a:ext cx="8370593" cy="3083903"/>
          </a:xfrm>
          <a:custGeom>
            <a:avLst/>
            <a:gdLst/>
            <a:ahLst/>
            <a:cxnLst/>
            <a:rect l="l" t="t" r="r" b="b"/>
            <a:pathLst>
              <a:path w="8370593" h="3083903">
                <a:moveTo>
                  <a:pt x="0" y="0"/>
                </a:moveTo>
                <a:lnTo>
                  <a:pt x="8370592" y="0"/>
                </a:lnTo>
                <a:lnTo>
                  <a:pt x="8370592" y="3083903"/>
                </a:lnTo>
                <a:lnTo>
                  <a:pt x="0" y="3083903"/>
                </a:lnTo>
                <a:lnTo>
                  <a:pt x="0" y="0"/>
                </a:lnTo>
                <a:close/>
              </a:path>
            </a:pathLst>
          </a:custGeom>
          <a:blipFill>
            <a:blip r:embed="rId7"/>
            <a:stretch>
              <a:fillRect/>
            </a:stretch>
          </a:blipFill>
        </p:spPr>
      </p:sp>
      <p:sp>
        <p:nvSpPr>
          <p:cNvPr id="8" name="TextBox 8"/>
          <p:cNvSpPr txBox="1"/>
          <p:nvPr/>
        </p:nvSpPr>
        <p:spPr>
          <a:xfrm>
            <a:off x="1302546" y="1793179"/>
            <a:ext cx="12840072" cy="425125"/>
          </a:xfrm>
          <a:prstGeom prst="rect">
            <a:avLst/>
          </a:prstGeom>
        </p:spPr>
        <p:txBody>
          <a:bodyPr lIns="0" tIns="0" rIns="0" bIns="0" rtlCol="0" anchor="t">
            <a:spAutoFit/>
          </a:bodyPr>
          <a:lstStyle/>
          <a:p>
            <a:pPr algn="just">
              <a:lnSpc>
                <a:spcPts val="3334"/>
              </a:lnSpc>
            </a:pPr>
            <a:r>
              <a:rPr lang="en-US" sz="2755">
                <a:solidFill>
                  <a:srgbClr val="000000"/>
                </a:solidFill>
                <a:latin typeface="Montserrat"/>
                <a:ea typeface="Montserrat"/>
                <a:cs typeface="Montserrat"/>
                <a:sym typeface="Montserrat"/>
              </a:rPr>
              <a:t>Demonstrated the chatbot successfully answering FAQs during testing.</a:t>
            </a:r>
          </a:p>
        </p:txBody>
      </p:sp>
      <p:sp>
        <p:nvSpPr>
          <p:cNvPr id="9" name="TextBox 9"/>
          <p:cNvSpPr txBox="1"/>
          <p:nvPr/>
        </p:nvSpPr>
        <p:spPr>
          <a:xfrm>
            <a:off x="1302546" y="734611"/>
            <a:ext cx="8370593" cy="891540"/>
          </a:xfrm>
          <a:prstGeom prst="rect">
            <a:avLst/>
          </a:prstGeom>
        </p:spPr>
        <p:txBody>
          <a:bodyPr lIns="0" tIns="0" rIns="0" bIns="0" rtlCol="0" anchor="t">
            <a:spAutoFit/>
          </a:bodyPr>
          <a:lstStyle/>
          <a:p>
            <a:pPr algn="l">
              <a:lnSpc>
                <a:spcPts val="6600"/>
              </a:lnSpc>
              <a:spcBef>
                <a:spcPct val="0"/>
              </a:spcBef>
            </a:pPr>
            <a:r>
              <a:rPr lang="en-US" sz="6600" b="1" dirty="0">
                <a:solidFill>
                  <a:srgbClr val="19598D"/>
                </a:solidFill>
                <a:latin typeface="Montserrat Ultra-Bold"/>
                <a:ea typeface="Montserrat Ultra-Bold"/>
                <a:cs typeface="Montserrat Ultra-Bold"/>
                <a:sym typeface="Montserrat Ultra-Bold"/>
              </a:rPr>
              <a:t>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420" y="9695135"/>
            <a:ext cx="18578477" cy="24438"/>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17017867" y="1234800"/>
            <a:ext cx="844062" cy="211015"/>
          </a:xfrm>
          <a:custGeom>
            <a:avLst/>
            <a:gdLst/>
            <a:ahLst/>
            <a:cxnLst/>
            <a:rect l="l" t="t" r="r" b="b"/>
            <a:pathLst>
              <a:path w="844062" h="211015">
                <a:moveTo>
                  <a:pt x="0" y="0"/>
                </a:moveTo>
                <a:lnTo>
                  <a:pt x="844061" y="0"/>
                </a:lnTo>
                <a:lnTo>
                  <a:pt x="844061" y="211016"/>
                </a:lnTo>
                <a:lnTo>
                  <a:pt x="0" y="211016"/>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flipV="1">
            <a:off x="17454185" y="2364756"/>
            <a:ext cx="14288" cy="2075717"/>
          </a:xfrm>
          <a:prstGeom prst="line">
            <a:avLst/>
          </a:prstGeom>
          <a:ln w="28575" cap="rnd">
            <a:solidFill>
              <a:srgbClr val="D9D9D9">
                <a:alpha val="74902"/>
              </a:srgbClr>
            </a:solidFill>
            <a:prstDash val="solid"/>
            <a:headEnd type="none" w="sm" len="sm"/>
            <a:tailEnd type="none" w="sm" len="sm"/>
          </a:ln>
        </p:spPr>
      </p:sp>
      <p:sp>
        <p:nvSpPr>
          <p:cNvPr id="5" name="AutoShape 5"/>
          <p:cNvSpPr/>
          <p:nvPr/>
        </p:nvSpPr>
        <p:spPr>
          <a:xfrm>
            <a:off x="5501974" y="0"/>
            <a:ext cx="1021855" cy="6604500"/>
          </a:xfrm>
          <a:prstGeom prst="rect">
            <a:avLst/>
          </a:prstGeom>
          <a:solidFill>
            <a:srgbClr val="19598D"/>
          </a:solidFill>
        </p:spPr>
      </p:sp>
      <p:grpSp>
        <p:nvGrpSpPr>
          <p:cNvPr id="6" name="Group 6"/>
          <p:cNvGrpSpPr/>
          <p:nvPr/>
        </p:nvGrpSpPr>
        <p:grpSpPr>
          <a:xfrm>
            <a:off x="0" y="4440472"/>
            <a:ext cx="6294313" cy="5846527"/>
            <a:chOff x="0" y="0"/>
            <a:chExt cx="8768978" cy="7795370"/>
          </a:xfrm>
        </p:grpSpPr>
        <p:pic>
          <p:nvPicPr>
            <p:cNvPr id="7" name="Picture 7"/>
            <p:cNvPicPr>
              <a:picLocks noChangeAspect="1"/>
            </p:cNvPicPr>
            <p:nvPr/>
          </p:nvPicPr>
          <p:blipFill>
            <a:blip r:embed="rId5"/>
            <a:srcRect l="16493" r="20511"/>
            <a:stretch>
              <a:fillRect/>
            </a:stretch>
          </p:blipFill>
          <p:spPr>
            <a:xfrm>
              <a:off x="0" y="0"/>
              <a:ext cx="8768978" cy="7795370"/>
            </a:xfrm>
            <a:prstGeom prst="rect">
              <a:avLst/>
            </a:prstGeom>
          </p:spPr>
        </p:pic>
      </p:grpSp>
      <p:sp>
        <p:nvSpPr>
          <p:cNvPr id="8" name="TextBox 8"/>
          <p:cNvSpPr txBox="1"/>
          <p:nvPr/>
        </p:nvSpPr>
        <p:spPr>
          <a:xfrm>
            <a:off x="1028700" y="1133475"/>
            <a:ext cx="4473274" cy="2152015"/>
          </a:xfrm>
          <a:prstGeom prst="rect">
            <a:avLst/>
          </a:prstGeom>
        </p:spPr>
        <p:txBody>
          <a:bodyPr lIns="0" tIns="0" rIns="0" bIns="0" rtlCol="0" anchor="t">
            <a:spAutoFit/>
          </a:bodyPr>
          <a:lstStyle/>
          <a:p>
            <a:pPr algn="l">
              <a:lnSpc>
                <a:spcPts val="5600"/>
              </a:lnSpc>
              <a:spcBef>
                <a:spcPct val="0"/>
              </a:spcBef>
            </a:pPr>
            <a:r>
              <a:rPr lang="en-US" sz="5600" b="1">
                <a:solidFill>
                  <a:srgbClr val="19598D"/>
                </a:solidFill>
                <a:latin typeface="Montserrat Bold"/>
                <a:ea typeface="Montserrat Bold"/>
                <a:cs typeface="Montserrat Bold"/>
                <a:sym typeface="Montserrat Bold"/>
              </a:rPr>
              <a:t>Conclusion and Future Work</a:t>
            </a:r>
          </a:p>
        </p:txBody>
      </p:sp>
      <p:sp>
        <p:nvSpPr>
          <p:cNvPr id="9" name="TextBox 9"/>
          <p:cNvSpPr txBox="1"/>
          <p:nvPr/>
        </p:nvSpPr>
        <p:spPr>
          <a:xfrm>
            <a:off x="7050386" y="851602"/>
            <a:ext cx="10208914" cy="8867971"/>
          </a:xfrm>
          <a:prstGeom prst="rect">
            <a:avLst/>
          </a:prstGeom>
        </p:spPr>
        <p:txBody>
          <a:bodyPr lIns="0" tIns="0" rIns="0" bIns="0" rtlCol="0" anchor="t">
            <a:spAutoFit/>
          </a:bodyPr>
          <a:lstStyle/>
          <a:p>
            <a:pPr algn="l">
              <a:lnSpc>
                <a:spcPts val="3919"/>
              </a:lnSpc>
            </a:pPr>
            <a:r>
              <a:rPr lang="en-US" sz="2799">
                <a:solidFill>
                  <a:srgbClr val="000000"/>
                </a:solidFill>
                <a:latin typeface="Quicksand"/>
                <a:ea typeface="Quicksand"/>
                <a:cs typeface="Quicksand"/>
                <a:sym typeface="Quicksand"/>
              </a:rPr>
              <a:t>The chatbot effectively automates repetitive queries, saving time for both students and faculty. It significantly improves access to information, providing real-time and personalized responses.</a:t>
            </a:r>
          </a:p>
          <a:p>
            <a:pPr algn="l">
              <a:lnSpc>
                <a:spcPts val="3359"/>
              </a:lnSpc>
            </a:pPr>
            <a:endParaRPr lang="en-US" sz="2799">
              <a:solidFill>
                <a:srgbClr val="000000"/>
              </a:solidFill>
              <a:latin typeface="Quicksand"/>
              <a:ea typeface="Quicksand"/>
              <a:cs typeface="Quicksand"/>
              <a:sym typeface="Quicksand"/>
            </a:endParaRPr>
          </a:p>
          <a:p>
            <a:pPr algn="l">
              <a:lnSpc>
                <a:spcPts val="3359"/>
              </a:lnSpc>
            </a:pPr>
            <a:r>
              <a:rPr lang="en-US" sz="2399">
                <a:solidFill>
                  <a:srgbClr val="000000"/>
                </a:solidFill>
                <a:latin typeface="Quicksand"/>
                <a:ea typeface="Quicksand"/>
                <a:cs typeface="Quicksand"/>
                <a:sym typeface="Quicksand"/>
              </a:rPr>
              <a:t>Future improvements will focus on enhancing voice interaction, multi-language support, and contextual understanding.</a:t>
            </a:r>
          </a:p>
          <a:p>
            <a:pPr algn="l">
              <a:lnSpc>
                <a:spcPts val="3359"/>
              </a:lnSpc>
            </a:pPr>
            <a:r>
              <a:rPr lang="en-US" sz="2399">
                <a:solidFill>
                  <a:srgbClr val="000000"/>
                </a:solidFill>
                <a:latin typeface="Quicksand"/>
                <a:ea typeface="Quicksand"/>
                <a:cs typeface="Quicksand"/>
                <a:sym typeface="Quicksand"/>
              </a:rPr>
              <a:t>• Incorporating more advanced NLP models like LSTM or transformers for better accuracy.</a:t>
            </a:r>
          </a:p>
          <a:p>
            <a:pPr algn="l">
              <a:lnSpc>
                <a:spcPts val="3359"/>
              </a:lnSpc>
            </a:pPr>
            <a:r>
              <a:rPr lang="en-US" sz="2399">
                <a:solidFill>
                  <a:srgbClr val="000000"/>
                </a:solidFill>
                <a:latin typeface="Quicksand"/>
                <a:ea typeface="Quicksand"/>
                <a:cs typeface="Quicksand"/>
                <a:sym typeface="Quicksand"/>
              </a:rPr>
              <a:t>• Integrating real-time data fetching for more dynamic responses.</a:t>
            </a:r>
          </a:p>
          <a:p>
            <a:pPr algn="l">
              <a:lnSpc>
                <a:spcPts val="3359"/>
              </a:lnSpc>
            </a:pPr>
            <a:r>
              <a:rPr lang="en-US" sz="2399">
                <a:solidFill>
                  <a:srgbClr val="000000"/>
                </a:solidFill>
                <a:latin typeface="Quicksand"/>
                <a:ea typeface="Quicksand"/>
                <a:cs typeface="Quicksand"/>
                <a:sym typeface="Quicksand"/>
              </a:rPr>
              <a:t>• Enhancing the chatbot's interactivity with personalized queries and user feedback.</a:t>
            </a:r>
          </a:p>
          <a:p>
            <a:pPr algn="l">
              <a:lnSpc>
                <a:spcPts val="3359"/>
              </a:lnSpc>
            </a:pPr>
            <a:r>
              <a:rPr lang="en-US" sz="2399">
                <a:solidFill>
                  <a:srgbClr val="000000"/>
                </a:solidFill>
                <a:latin typeface="Quicksand"/>
                <a:ea typeface="Quicksand"/>
                <a:cs typeface="Quicksand"/>
                <a:sym typeface="Quicksand"/>
              </a:rPr>
              <a:t>• Next Steps: Deployment in the student portal or as a web app for easy access.</a:t>
            </a:r>
          </a:p>
          <a:p>
            <a:pPr algn="l">
              <a:lnSpc>
                <a:spcPts val="3359"/>
              </a:lnSpc>
            </a:pPr>
            <a:r>
              <a:rPr lang="en-US" sz="2399">
                <a:solidFill>
                  <a:srgbClr val="000000"/>
                </a:solidFill>
                <a:latin typeface="Quicksand"/>
                <a:ea typeface="Quicksand"/>
                <a:cs typeface="Quicksand"/>
                <a:sym typeface="Quicksand"/>
              </a:rPr>
              <a:t>• Adding voice interaction to improve accessibility.</a:t>
            </a:r>
          </a:p>
          <a:p>
            <a:pPr algn="l">
              <a:lnSpc>
                <a:spcPts val="3359"/>
              </a:lnSpc>
            </a:pPr>
            <a:r>
              <a:rPr lang="en-US" sz="2399">
                <a:solidFill>
                  <a:srgbClr val="000000"/>
                </a:solidFill>
                <a:latin typeface="Quicksand"/>
                <a:ea typeface="Quicksand"/>
                <a:cs typeface="Quicksand"/>
                <a:sym typeface="Quicksand"/>
              </a:rPr>
              <a:t>• Expanding the dataset to cover a broader range of queries.</a:t>
            </a:r>
          </a:p>
          <a:p>
            <a:pPr algn="l">
              <a:lnSpc>
                <a:spcPts val="3359"/>
              </a:lnSpc>
            </a:pPr>
            <a:r>
              <a:rPr lang="en-US" sz="2399">
                <a:solidFill>
                  <a:srgbClr val="000000"/>
                </a:solidFill>
                <a:latin typeface="Quicksand"/>
                <a:ea typeface="Quicksand"/>
                <a:cs typeface="Quicksand"/>
                <a:sym typeface="Quicksand"/>
              </a:rPr>
              <a:t>• Supporting multiple languages for diverse users.</a:t>
            </a:r>
          </a:p>
          <a:p>
            <a:pPr algn="l">
              <a:lnSpc>
                <a:spcPts val="3359"/>
              </a:lnSpc>
            </a:pPr>
            <a:r>
              <a:rPr lang="en-US" sz="2399">
                <a:solidFill>
                  <a:srgbClr val="000000"/>
                </a:solidFill>
                <a:latin typeface="Quicksand"/>
                <a:ea typeface="Quicksand"/>
                <a:cs typeface="Quicksand"/>
                <a:sym typeface="Quicksand"/>
              </a:rPr>
              <a:t>• Deploying the chatbot on platforms like WhatsApp, Telegram, or departmental websites.</a:t>
            </a:r>
          </a:p>
          <a:p>
            <a:pPr algn="l">
              <a:lnSpc>
                <a:spcPts val="2358"/>
              </a:lnSpc>
            </a:pPr>
            <a:endParaRPr lang="en-US" sz="2399">
              <a:solidFill>
                <a:srgbClr val="000000"/>
              </a:solidFill>
              <a:latin typeface="Quicksand"/>
              <a:ea typeface="Quicksand"/>
              <a:cs typeface="Quicksand"/>
              <a:sym typeface="Quicksand"/>
            </a:endParaRPr>
          </a:p>
          <a:p>
            <a:pPr algn="l">
              <a:lnSpc>
                <a:spcPts val="2358"/>
              </a:lnSpc>
            </a:pPr>
            <a:endParaRPr lang="en-US" sz="2399">
              <a:solidFill>
                <a:srgbClr val="000000"/>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1060</Words>
  <Application>Microsoft Office PowerPoint</Application>
  <PresentationFormat>Custom</PresentationFormat>
  <Paragraphs>119</Paragraphs>
  <Slides>10</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Quicksand Bold</vt:lpstr>
      <vt:lpstr>Montserrat Bold</vt:lpstr>
      <vt:lpstr>Calibri</vt:lpstr>
      <vt:lpstr>Montserrat Ultra-Bold</vt:lpstr>
      <vt:lpstr>Quicksand</vt:lpstr>
      <vt:lpstr>Montserrat</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AnushkaNegi_K1_2318473</dc:title>
  <cp:lastModifiedBy>anushka negi</cp:lastModifiedBy>
  <cp:revision>3</cp:revision>
  <dcterms:created xsi:type="dcterms:W3CDTF">2006-08-16T00:00:00Z</dcterms:created>
  <dcterms:modified xsi:type="dcterms:W3CDTF">2025-01-17T15:01:24Z</dcterms:modified>
  <dc:identifier>DAGbtyaVOFY</dc:identifier>
</cp:coreProperties>
</file>